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5E"/>
    <a:srgbClr val="4A9C75"/>
    <a:srgbClr val="64A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>
        <p:scale>
          <a:sx n="85" d="100"/>
          <a:sy n="85" d="100"/>
        </p:scale>
        <p:origin x="48" y="213"/>
      </p:cViewPr>
      <p:guideLst>
        <p:guide pos="3840"/>
        <p:guide orient="horz" pos="216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FDC8C-CF33-F4AE-1C3A-91575F27C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4B5E61-3C6A-FC5C-E7ED-2E2C747F6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F7F10-B5F6-B366-CDA0-1827DED7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CD6D18-2E3E-58EA-ED55-E5D7B642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BF06E8-83D3-C308-1DBB-172C4F60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89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D8A14-9816-D024-06A0-EFE994AF2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120647-B872-360F-83C9-4CA3504F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B2A024-8563-83E9-AAE9-D0A89BFF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8F53A-7005-86AA-E810-9E78F4E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36141-028A-4BB0-31D3-A1A06618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51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D0BF5B-997C-A8F2-6B37-0D85E4096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49B0CE-FF3E-FEA8-BDF2-2542A74AD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8A85F0-7F8C-3E0D-638B-F0E394CF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EB2DC-F5A3-3EE0-0C85-EF726661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6DD74-F635-E35E-329A-B368476C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06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FDF15-A0DA-3B72-14B1-BB08D95A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75D08-B904-EB6F-90B5-4FF7F896D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1192CA-4043-0B8C-8549-EBB432E2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13164C-BA82-23E8-38A7-7C292FC1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5BF14-97D3-FCB7-D96E-93822971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28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11DCA-D845-18B1-8A14-7012E5C9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3AB943-FC6C-A4A0-B9A1-25B8B4D48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69D13-EC2D-B6EF-4373-AC695FC6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FE4F3-2436-A238-2AD8-E9FC0419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7C7749-E63A-3BBC-B3D7-C4DF0D5D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2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C9EE5-A266-E826-1B60-3A199C4D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177AD-6CBB-353C-517E-EF9BD8F75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14A94E-2B3D-5B46-DD6F-931F5E06A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7DAA92-B2F4-4A39-7408-9221B99E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9A3597-F78A-1865-810F-E0CF1A4D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DE773C-AAB0-858F-67B9-99B89437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17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81DF4-EE29-405B-73B7-CFE91C08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59CA38-EC84-A50D-5B20-352B8DE7E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6BD076-A831-990E-586A-322EA8B29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F9D469-44A9-F036-3158-843C913C1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3B704C-DD25-C4BD-9AFA-0957D9EE0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BF7BF3-E204-CCCB-33F2-F5E9BB90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DEDEBA-E11F-7806-86EE-BBFAA5AA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2DF26F-E60D-6322-D381-61BE4F6A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A8221-E6B8-6D0C-4712-7625E9DF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F20811-2701-1E2C-0905-4BDEECA1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045D47-1952-DE67-AC18-87ED75A0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E6081A-7D77-E939-B1EF-9DC727FB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8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6D2BB1-A890-2527-A9DD-62A6DC3B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7DE2C1-6903-049E-BAA5-80E8E9AE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CCDDEB-63DE-BFF7-D86A-1309D82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1DD1A-EEED-10F0-5667-6631C656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DE4B2-7F83-3CF4-E012-EAD4D0DE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C38709-67F5-4CA5-3EF0-332AE970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96DBD8-8D02-6C8A-05D3-C98125E4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E8265-FF66-B2AB-D7D9-2C0A7CF2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FFC501-7224-35CD-E7D1-98DEDE3D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9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FF51F-B4E8-3171-A743-2870044F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6B8F96-35E8-C16E-395A-5FFCA517B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1F3414-2CF7-3D40-2822-9839F6D7C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ECE547-48BD-C86D-ACF8-2F23BC91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B2385A-E5AF-546D-CF1C-F47BF55D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27E25E-9302-FBBC-5DD0-06AD7D57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4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BA275A-F990-5716-0A76-36BBCE8B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E8BCD0-8135-09AD-7D43-1E55AFF5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8F9501-DC35-E5F3-A25C-46F377E89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3D6A-113D-41C5-9728-5A28A7B6D9AF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F20003-7828-B3C2-EE0F-1A2BDE748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F69B6-9A72-E05E-C381-6B3AC806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E9B8-858B-49AF-A973-081D15B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2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Team2ONEUL%20APP%20UNOSD%20(1).pdf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2D86A264-E9E0-AD2E-4897-9467F2B07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6"/>
          <a:stretch/>
        </p:blipFill>
        <p:spPr>
          <a:xfrm rot="10800000">
            <a:off x="1625487" y="168295"/>
            <a:ext cx="958985" cy="88381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C58971E-5ACF-3DAD-1FDC-BE186F40E2E5}"/>
              </a:ext>
            </a:extLst>
          </p:cNvPr>
          <p:cNvSpPr txBox="1"/>
          <p:nvPr/>
        </p:nvSpPr>
        <p:spPr>
          <a:xfrm>
            <a:off x="1884898" y="302163"/>
            <a:ext cx="842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UNOSD 6th SDGs Youth Summer Camp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55E6CEA-24DA-334A-B600-AA7AA19C55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58" y="4085857"/>
            <a:ext cx="4900526" cy="765787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8C387A08-1A3F-438F-99EF-0CDEDAEA91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00"/>
          <a:stretch/>
        </p:blipFill>
        <p:spPr>
          <a:xfrm>
            <a:off x="8383611" y="2867068"/>
            <a:ext cx="782828" cy="97005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30A07F0-DE54-419A-2265-0050F47DA399}"/>
              </a:ext>
            </a:extLst>
          </p:cNvPr>
          <p:cNvSpPr txBox="1"/>
          <p:nvPr/>
        </p:nvSpPr>
        <p:spPr>
          <a:xfrm>
            <a:off x="2369210" y="739729"/>
            <a:ext cx="653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4A9C75"/>
                </a:solidFill>
              </a:rPr>
              <a:t>Tuesday, 16 August 2022 to Friday, 19 August 2022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F57A3B-1D0F-55CE-6F58-AD6FC9D7DF2B}"/>
              </a:ext>
            </a:extLst>
          </p:cNvPr>
          <p:cNvSpPr txBox="1"/>
          <p:nvPr/>
        </p:nvSpPr>
        <p:spPr>
          <a:xfrm>
            <a:off x="202887" y="4908723"/>
            <a:ext cx="11786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Enhance participants’ knowledge of the 2030 Agenda through lectures and workshops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Design a product answering a need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related to SDG 4 (Quality Education) or SDG 15 (Life on Land) in groups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Present the product to judges and other groups at the end of the Camp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56ABCC4-107F-45B9-6574-50CEA651B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58" y="1356793"/>
            <a:ext cx="4813389" cy="26954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645506-8DFE-70FC-1471-A94301513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90557"/>
            <a:ext cx="12192000" cy="3674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94145F-6082-BEA3-3575-02645BACD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82" y="1864252"/>
            <a:ext cx="977392" cy="9773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7F40E1-5CD9-15C9-A6A3-A72FC96C0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77" y="3930015"/>
            <a:ext cx="860769" cy="860769"/>
          </a:xfrm>
          <a:prstGeom prst="rect">
            <a:avLst/>
          </a:prstGeom>
        </p:spPr>
      </p:pic>
      <p:sp>
        <p:nvSpPr>
          <p:cNvPr id="18" name="Flowchart: Connector 11">
            <a:extLst>
              <a:ext uri="{FF2B5EF4-FFF2-40B4-BE49-F238E27FC236}">
                <a16:creationId xmlns:a16="http://schemas.microsoft.com/office/drawing/2014/main" id="{ECC161D4-0032-0D3A-3C2C-CE0988C1B429}"/>
              </a:ext>
            </a:extLst>
          </p:cNvPr>
          <p:cNvSpPr/>
          <p:nvPr/>
        </p:nvSpPr>
        <p:spPr>
          <a:xfrm>
            <a:off x="791451" y="207491"/>
            <a:ext cx="245169" cy="254899"/>
          </a:xfrm>
          <a:prstGeom prst="flowChartConnector">
            <a:avLst/>
          </a:prstGeom>
          <a:solidFill>
            <a:srgbClr val="184667"/>
          </a:solidFill>
          <a:ln>
            <a:solidFill>
              <a:srgbClr val="184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lowchart: Connector 17">
            <a:extLst>
              <a:ext uri="{FF2B5EF4-FFF2-40B4-BE49-F238E27FC236}">
                <a16:creationId xmlns:a16="http://schemas.microsoft.com/office/drawing/2014/main" id="{99627733-798B-0AB2-3C63-3D8F45AFE258}"/>
              </a:ext>
            </a:extLst>
          </p:cNvPr>
          <p:cNvSpPr/>
          <p:nvPr/>
        </p:nvSpPr>
        <p:spPr>
          <a:xfrm>
            <a:off x="367965" y="1128054"/>
            <a:ext cx="448888" cy="445209"/>
          </a:xfrm>
          <a:prstGeom prst="flowChartConnector">
            <a:avLst/>
          </a:prstGeom>
          <a:solidFill>
            <a:srgbClr val="F2992C"/>
          </a:solidFill>
          <a:ln>
            <a:solidFill>
              <a:srgbClr val="F29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lowchart: Connector 21">
            <a:extLst>
              <a:ext uri="{FF2B5EF4-FFF2-40B4-BE49-F238E27FC236}">
                <a16:creationId xmlns:a16="http://schemas.microsoft.com/office/drawing/2014/main" id="{02838FA0-437D-AAA4-87DC-8B2EB62AB718}"/>
              </a:ext>
            </a:extLst>
          </p:cNvPr>
          <p:cNvSpPr/>
          <p:nvPr/>
        </p:nvSpPr>
        <p:spPr>
          <a:xfrm>
            <a:off x="1672103" y="1406580"/>
            <a:ext cx="362803" cy="352168"/>
          </a:xfrm>
          <a:prstGeom prst="flowChartConnector">
            <a:avLst/>
          </a:prstGeom>
          <a:solidFill>
            <a:srgbClr val="5FBB46"/>
          </a:solidFill>
          <a:ln>
            <a:solidFill>
              <a:srgbClr val="5FB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lowchart: Connector 14">
            <a:extLst>
              <a:ext uri="{FF2B5EF4-FFF2-40B4-BE49-F238E27FC236}">
                <a16:creationId xmlns:a16="http://schemas.microsoft.com/office/drawing/2014/main" id="{6E008F1C-0ED8-AF9F-97D3-45DDA39E2666}"/>
              </a:ext>
            </a:extLst>
          </p:cNvPr>
          <p:cNvSpPr/>
          <p:nvPr/>
        </p:nvSpPr>
        <p:spPr>
          <a:xfrm>
            <a:off x="11447868" y="1106185"/>
            <a:ext cx="554182" cy="547611"/>
          </a:xfrm>
          <a:prstGeom prst="flowChartConnector">
            <a:avLst/>
          </a:prstGeom>
          <a:solidFill>
            <a:srgbClr val="2DB2D3"/>
          </a:solidFill>
          <a:ln>
            <a:solidFill>
              <a:srgbClr val="2DB2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Flowchart: Connector 16">
            <a:extLst>
              <a:ext uri="{FF2B5EF4-FFF2-40B4-BE49-F238E27FC236}">
                <a16:creationId xmlns:a16="http://schemas.microsoft.com/office/drawing/2014/main" id="{9E39E588-F1EA-9D51-5199-E15F90B0AC2B}"/>
              </a:ext>
            </a:extLst>
          </p:cNvPr>
          <p:cNvSpPr/>
          <p:nvPr/>
        </p:nvSpPr>
        <p:spPr>
          <a:xfrm>
            <a:off x="11017957" y="256346"/>
            <a:ext cx="448888" cy="445209"/>
          </a:xfrm>
          <a:prstGeom prst="flowChartConnector">
            <a:avLst/>
          </a:prstGeom>
          <a:solidFill>
            <a:srgbClr val="F1BC1B"/>
          </a:solidFill>
          <a:ln>
            <a:solidFill>
              <a:srgbClr val="F1BC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lowchart: Connector 18">
            <a:extLst>
              <a:ext uri="{FF2B5EF4-FFF2-40B4-BE49-F238E27FC236}">
                <a16:creationId xmlns:a16="http://schemas.microsoft.com/office/drawing/2014/main" id="{B53AC4D6-BB92-E973-45DA-B42BFCBA21E7}"/>
              </a:ext>
            </a:extLst>
          </p:cNvPr>
          <p:cNvSpPr/>
          <p:nvPr/>
        </p:nvSpPr>
        <p:spPr>
          <a:xfrm>
            <a:off x="9995909" y="1281953"/>
            <a:ext cx="362803" cy="352168"/>
          </a:xfrm>
          <a:prstGeom prst="flowChartConnector">
            <a:avLst/>
          </a:prstGeom>
          <a:solidFill>
            <a:srgbClr val="EC672D"/>
          </a:solidFill>
          <a:ln>
            <a:solidFill>
              <a:srgbClr val="EC6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0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>
            <a:extLst>
              <a:ext uri="{FF2B5EF4-FFF2-40B4-BE49-F238E27FC236}">
                <a16:creationId xmlns:a16="http://schemas.microsoft.com/office/drawing/2014/main" id="{6F07B19B-61A7-F4DB-2C4F-6C704E0B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6"/>
          <a:stretch/>
        </p:blipFill>
        <p:spPr>
          <a:xfrm rot="10800000">
            <a:off x="293356" y="274880"/>
            <a:ext cx="958985" cy="883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8B286D3-9A29-DF54-3A83-7330E506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8" y="280978"/>
            <a:ext cx="11718906" cy="947572"/>
          </a:xfrm>
        </p:spPr>
        <p:txBody>
          <a:bodyPr>
            <a:noAutofit/>
          </a:bodyPr>
          <a:lstStyle/>
          <a:p>
            <a:pPr algn="ctr"/>
            <a:r>
              <a:rPr lang="en-GB" sz="46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  <a:cs typeface="Akhbar MT" pitchFamily="2" charset="-78"/>
              </a:rPr>
              <a:t>Creating awareness on Korea’s biodiversity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77577B-53D0-0C7B-3018-35AB24467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02" y="4360230"/>
            <a:ext cx="1100977" cy="1705321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1814EE-92C7-9D7A-5991-9BA600F0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3" y="4354621"/>
            <a:ext cx="1113869" cy="17238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AA3BD-E80D-EDEE-EDEB-8950CEDF47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6996" r="5274" b="15132"/>
          <a:stretch/>
        </p:blipFill>
        <p:spPr>
          <a:xfrm>
            <a:off x="1071474" y="2120510"/>
            <a:ext cx="2844177" cy="11836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64256C8-CD79-9690-F051-8D78EAF4E1B1}"/>
              </a:ext>
            </a:extLst>
          </p:cNvPr>
          <p:cNvSpPr txBox="1"/>
          <p:nvPr/>
        </p:nvSpPr>
        <p:spPr>
          <a:xfrm>
            <a:off x="4628098" y="2877206"/>
            <a:ext cx="73825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awareness on biodiversity in Korea is reported to reach 70%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compared to 96% in France or 94% in China. (Biodiversity Barometer, 2013)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Need to b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ridge the awareness gap among the younger generations. </a:t>
            </a:r>
          </a:p>
          <a:p>
            <a:pPr algn="just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citizens as early as possible to create inclination for sustainable responsibility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actions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C758451-FABA-2414-B81A-1D6B9B6CDDC3}"/>
              </a:ext>
            </a:extLst>
          </p:cNvPr>
          <p:cNvCxnSpPr>
            <a:cxnSpLocks/>
          </p:cNvCxnSpPr>
          <p:nvPr/>
        </p:nvCxnSpPr>
        <p:spPr>
          <a:xfrm flipH="1">
            <a:off x="1924166" y="3470348"/>
            <a:ext cx="448569" cy="93829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5AD3F5E-84CE-4178-C0CA-04EB63808324}"/>
              </a:ext>
            </a:extLst>
          </p:cNvPr>
          <p:cNvCxnSpPr>
            <a:cxnSpLocks/>
          </p:cNvCxnSpPr>
          <p:nvPr/>
        </p:nvCxnSpPr>
        <p:spPr>
          <a:xfrm>
            <a:off x="2602955" y="3466866"/>
            <a:ext cx="460005" cy="95928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object 5">
            <a:extLst>
              <a:ext uri="{FF2B5EF4-FFF2-40B4-BE49-F238E27FC236}">
                <a16:creationId xmlns:a16="http://schemas.microsoft.com/office/drawing/2014/main" id="{EBB9E3BF-0683-9EEA-8388-88E330917F36}"/>
              </a:ext>
            </a:extLst>
          </p:cNvPr>
          <p:cNvGrpSpPr/>
          <p:nvPr/>
        </p:nvGrpSpPr>
        <p:grpSpPr>
          <a:xfrm>
            <a:off x="10593029" y="1410908"/>
            <a:ext cx="996851" cy="939605"/>
            <a:chOff x="3765883" y="2605798"/>
            <a:chExt cx="1744345" cy="1744345"/>
          </a:xfrm>
        </p:grpSpPr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2232BB76-8067-FB83-5A79-90ABB4F471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2211" y="2605798"/>
              <a:ext cx="436537" cy="102730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0D2EE63-50C9-A5AF-0973-BF19A988CC4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5883" y="2624086"/>
              <a:ext cx="1744214" cy="1725946"/>
            </a:xfrm>
            <a:prstGeom prst="rect">
              <a:avLst/>
            </a:prstGeom>
          </p:spPr>
        </p:pic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B70D37B-8FBF-5F5E-1EA4-0425EBDE9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90557"/>
            <a:ext cx="12192000" cy="3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7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9E289D35-610F-AAB1-ABCE-2456ADA6B4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6"/>
          <a:stretch/>
        </p:blipFill>
        <p:spPr>
          <a:xfrm rot="10800000">
            <a:off x="136281" y="162684"/>
            <a:ext cx="958985" cy="883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5ED45E-CC6C-A44E-9762-587150D6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88" y="269760"/>
            <a:ext cx="11444023" cy="1325563"/>
          </a:xfrm>
        </p:spPr>
        <p:txBody>
          <a:bodyPr>
            <a:normAutofit/>
          </a:bodyPr>
          <a:lstStyle/>
          <a:p>
            <a:pPr algn="ctr"/>
            <a:r>
              <a:rPr lang="fr-FR" sz="4300" b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Engaging</a:t>
            </a:r>
            <a:r>
              <a:rPr lang="fr-FR" sz="43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fr-FR" sz="4300" b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younger</a:t>
            </a:r>
            <a:r>
              <a:rPr lang="fr-FR" sz="43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fr-FR" sz="4300" b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generations</a:t>
            </a:r>
            <a:r>
              <a:rPr lang="fr-FR" sz="43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on </a:t>
            </a:r>
            <a:r>
              <a:rPr lang="fr-FR" sz="4300" b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biodiversity</a:t>
            </a:r>
            <a:r>
              <a:rPr lang="fr-FR" sz="4300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topics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C41F7C61-5CCC-2DB6-76A4-2EF2C93DA5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1289" y="5554072"/>
            <a:ext cx="1187619" cy="7513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0ECD980-FD18-BDB2-C7E7-9521BF6DE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90557"/>
            <a:ext cx="12192000" cy="367443"/>
          </a:xfrm>
          <a:prstGeom prst="rect">
            <a:avLst/>
          </a:prstGeom>
        </p:spPr>
      </p:pic>
      <p:pic>
        <p:nvPicPr>
          <p:cNvPr id="15" name="object 4">
            <a:extLst>
              <a:ext uri="{FF2B5EF4-FFF2-40B4-BE49-F238E27FC236}">
                <a16:creationId xmlns:a16="http://schemas.microsoft.com/office/drawing/2014/main" id="{91C9F36D-C1FC-8FAB-E00A-3351FB9B6D2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4240" y="5267831"/>
            <a:ext cx="1113828" cy="1141958"/>
          </a:xfrm>
          <a:prstGeom prst="rect">
            <a:avLst/>
          </a:prstGeom>
        </p:spPr>
      </p:pic>
      <p:pic>
        <p:nvPicPr>
          <p:cNvPr id="16" name="object 11">
            <a:extLst>
              <a:ext uri="{FF2B5EF4-FFF2-40B4-BE49-F238E27FC236}">
                <a16:creationId xmlns:a16="http://schemas.microsoft.com/office/drawing/2014/main" id="{BA7140EA-CE2A-0DF6-D525-BA5D2E61C71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213" y="5334935"/>
            <a:ext cx="1083826" cy="106646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73E691B-64F5-4B2E-75B7-BAB7212F56F3}"/>
              </a:ext>
            </a:extLst>
          </p:cNvPr>
          <p:cNvSpPr txBox="1"/>
          <p:nvPr/>
        </p:nvSpPr>
        <p:spPr>
          <a:xfrm>
            <a:off x="318041" y="2053191"/>
            <a:ext cx="115559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According to a report by the state-run Korea Information Society Development Institute, 95.9  percent of middle school students and 95.2 percent of high school students owned smartphones as of 2018.</a:t>
            </a:r>
          </a:p>
          <a:p>
            <a:pPr algn="just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sym typeface="Wingdings" panose="05000000000000000000" pitchFamily="2" charset="2"/>
              </a:rPr>
              <a:t>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Create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an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interactive and immersive solution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using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theory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of the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gamification of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education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on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sustainability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22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>
            <a:extLst>
              <a:ext uri="{FF2B5EF4-FFF2-40B4-BE49-F238E27FC236}">
                <a16:creationId xmlns:a16="http://schemas.microsoft.com/office/drawing/2014/main" id="{A51561C6-B6A8-8AF1-DD34-47F773DA1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6"/>
          <a:stretch/>
        </p:blipFill>
        <p:spPr>
          <a:xfrm rot="10800000">
            <a:off x="3389974" y="78536"/>
            <a:ext cx="958985" cy="8838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0D8FEB-87DF-14A2-4F3D-2A693E11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545" y="185611"/>
            <a:ext cx="10350111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Our final </a:t>
            </a:r>
            <a:r>
              <a:rPr lang="fr-FR" b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product</a:t>
            </a:r>
            <a:r>
              <a:rPr lang="fr-FR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:  </a:t>
            </a:r>
            <a:br>
              <a:rPr lang="fr-FR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</a:br>
            <a:r>
              <a:rPr lang="fr-FR" b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The </a:t>
            </a:r>
            <a:r>
              <a:rPr lang="fr-FR" b="1" i="1" dirty="0" err="1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Oneul</a:t>
            </a:r>
            <a:r>
              <a:rPr lang="fr-FR" b="1" i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ko-KR" altLang="fr-FR" sz="4000" b="1" i="1" dirty="0">
                <a:solidFill>
                  <a:srgbClr val="006B5E"/>
                </a:solidFill>
                <a:latin typeface="Roboto" pitchFamily="2" charset="0"/>
              </a:rPr>
              <a:t>오늘</a:t>
            </a:r>
            <a:r>
              <a:rPr lang="fr-FR" altLang="ko-KR" b="1" i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)</a:t>
            </a:r>
            <a:r>
              <a:rPr lang="ko-KR" altLang="fr-FR" b="1" i="1" dirty="0">
                <a:solidFill>
                  <a:srgbClr val="006B5E"/>
                </a:solidFill>
                <a:latin typeface="Roboto" pitchFamily="2" charset="0"/>
              </a:rPr>
              <a:t> </a:t>
            </a:r>
            <a:r>
              <a:rPr lang="fr-FR" altLang="ko-KR" b="1" i="1" dirty="0">
                <a:solidFill>
                  <a:srgbClr val="006B5E"/>
                </a:solidFill>
                <a:latin typeface="Roboto" pitchFamily="2" charset="0"/>
                <a:ea typeface="Roboto" pitchFamily="2" charset="0"/>
              </a:rPr>
              <a:t>Project</a:t>
            </a:r>
            <a:endParaRPr lang="fr-FR" b="1" i="1" dirty="0">
              <a:solidFill>
                <a:srgbClr val="006B5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16E96B-979C-706D-D229-AA92C001E767}"/>
              </a:ext>
            </a:extLst>
          </p:cNvPr>
          <p:cNvSpPr txBox="1"/>
          <p:nvPr/>
        </p:nvSpPr>
        <p:spPr>
          <a:xfrm>
            <a:off x="7713496" y="5665916"/>
            <a:ext cx="427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64A2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starts TODAY ! </a:t>
            </a: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ED29DE05-EECC-B0A2-4420-E6450C9A8159}"/>
              </a:ext>
            </a:extLst>
          </p:cNvPr>
          <p:cNvGrpSpPr/>
          <p:nvPr/>
        </p:nvGrpSpPr>
        <p:grpSpPr>
          <a:xfrm>
            <a:off x="701226" y="292510"/>
            <a:ext cx="1313862" cy="1126774"/>
            <a:chOff x="11693626" y="2721559"/>
            <a:chExt cx="1978660" cy="1678939"/>
          </a:xfrm>
        </p:grpSpPr>
        <p:pic>
          <p:nvPicPr>
            <p:cNvPr id="6" name="object 9">
              <a:extLst>
                <a:ext uri="{FF2B5EF4-FFF2-40B4-BE49-F238E27FC236}">
                  <a16:creationId xmlns:a16="http://schemas.microsoft.com/office/drawing/2014/main" id="{0769D83F-2403-C0A3-65F1-522D7DF27E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3626" y="3530003"/>
              <a:ext cx="1978075" cy="869949"/>
            </a:xfrm>
            <a:prstGeom prst="rect">
              <a:avLst/>
            </a:prstGeom>
          </p:spPr>
        </p:pic>
        <p:pic>
          <p:nvPicPr>
            <p:cNvPr id="7" name="object 10">
              <a:extLst>
                <a:ext uri="{FF2B5EF4-FFF2-40B4-BE49-F238E27FC236}">
                  <a16:creationId xmlns:a16="http://schemas.microsoft.com/office/drawing/2014/main" id="{8DE9959C-FFBD-32AD-22E5-C38BB76D773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4001" y="2721559"/>
              <a:ext cx="857858" cy="769378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1B4DB87-7910-9185-F032-79865F7BBABD}"/>
              </a:ext>
            </a:extLst>
          </p:cNvPr>
          <p:cNvSpPr txBox="1"/>
          <p:nvPr/>
        </p:nvSpPr>
        <p:spPr>
          <a:xfrm>
            <a:off x="259453" y="1834412"/>
            <a:ext cx="115384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Phone application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that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will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sym typeface="Wingdings" panose="05000000000000000000" pitchFamily="2" charset="2"/>
              </a:rPr>
              <a:t>inform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sym typeface="Wingdings" panose="05000000000000000000" pitchFamily="2" charset="2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Korean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students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about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biodiversity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surrounding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them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, the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threats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is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subject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to as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well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as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integrating habits leading to direct/indirect protection of these areas and species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</a:p>
          <a:p>
            <a:pPr algn="just"/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Implemented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through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partnerships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with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Korean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Middle </a:t>
            </a:r>
            <a:r>
              <a:rPr lang="fr-F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Schools</a:t>
            </a:r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,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possibly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through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making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it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part of the </a:t>
            </a:r>
            <a:r>
              <a:rPr lang="ko-KR" alt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자율학기제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(free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semester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curriculum or by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giving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additional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credit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to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participating</a:t>
            </a:r>
            <a:r>
              <a:rPr lang="fr-F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 </a:t>
            </a:r>
            <a:r>
              <a:rPr lang="fr-FR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</a:rPr>
              <a:t>students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hlinkClick r:id="rId5" action="ppaction://hlinkfile"/>
              </a:rPr>
              <a:t>Prototype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</a:endParaRPr>
          </a:p>
          <a:p>
            <a:endParaRPr lang="fr-FR" dirty="0"/>
          </a:p>
        </p:txBody>
      </p:sp>
      <p:pic>
        <p:nvPicPr>
          <p:cNvPr id="15" name="object 7">
            <a:extLst>
              <a:ext uri="{FF2B5EF4-FFF2-40B4-BE49-F238E27FC236}">
                <a16:creationId xmlns:a16="http://schemas.microsoft.com/office/drawing/2014/main" id="{BEA19868-FD21-C75D-4CEB-1EDBCA3996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2675" y="768167"/>
            <a:ext cx="333649" cy="307238"/>
          </a:xfrm>
          <a:prstGeom prst="rect">
            <a:avLst/>
          </a:prstGeom>
        </p:spPr>
      </p:pic>
      <p:pic>
        <p:nvPicPr>
          <p:cNvPr id="16" name="object 8">
            <a:extLst>
              <a:ext uri="{FF2B5EF4-FFF2-40B4-BE49-F238E27FC236}">
                <a16:creationId xmlns:a16="http://schemas.microsoft.com/office/drawing/2014/main" id="{E861C90C-A5EE-B81B-64E1-A6C4E04D040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63941" y="286510"/>
            <a:ext cx="708786" cy="1271656"/>
          </a:xfrm>
          <a:prstGeom prst="rect">
            <a:avLst/>
          </a:prstGeom>
        </p:spPr>
      </p:pic>
      <p:pic>
        <p:nvPicPr>
          <p:cNvPr id="17" name="object 9">
            <a:extLst>
              <a:ext uri="{FF2B5EF4-FFF2-40B4-BE49-F238E27FC236}">
                <a16:creationId xmlns:a16="http://schemas.microsoft.com/office/drawing/2014/main" id="{47BFC8CB-63E0-5BB1-F7F4-3BBFE5A8647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20356" y="771608"/>
            <a:ext cx="332777" cy="3040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A11DA61-D058-7A16-E892-6B9007A4C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90557"/>
            <a:ext cx="12192000" cy="3674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9CCD4C-F432-2886-EC6F-CCE6573E3F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4403" y="5461907"/>
            <a:ext cx="2543194" cy="10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4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266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Thème Office</vt:lpstr>
      <vt:lpstr>Présentation PowerPoint</vt:lpstr>
      <vt:lpstr>Creating awareness on Korea’s biodiversity</vt:lpstr>
      <vt:lpstr>Engaging younger generations on biodiversity topics</vt:lpstr>
      <vt:lpstr>Our final product :   The Oneul (오늘)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Noémie</dc:creator>
  <cp:lastModifiedBy>Noémie</cp:lastModifiedBy>
  <cp:revision>5</cp:revision>
  <dcterms:created xsi:type="dcterms:W3CDTF">2022-10-04T04:32:34Z</dcterms:created>
  <dcterms:modified xsi:type="dcterms:W3CDTF">2022-10-06T02:05:18Z</dcterms:modified>
</cp:coreProperties>
</file>