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6" r:id="rId4"/>
  </p:sldMasterIdLst>
  <p:notesMasterIdLst>
    <p:notesMasterId r:id="rId20"/>
  </p:notesMasterIdLst>
  <p:sldIdLst>
    <p:sldId id="286" r:id="rId5"/>
    <p:sldId id="3462" r:id="rId6"/>
    <p:sldId id="3493" r:id="rId7"/>
    <p:sldId id="3503" r:id="rId8"/>
    <p:sldId id="3504" r:id="rId9"/>
    <p:sldId id="3507" r:id="rId10"/>
    <p:sldId id="3477" r:id="rId11"/>
    <p:sldId id="3508" r:id="rId12"/>
    <p:sldId id="3509" r:id="rId13"/>
    <p:sldId id="3511" r:id="rId14"/>
    <p:sldId id="3476" r:id="rId15"/>
    <p:sldId id="3492" r:id="rId16"/>
    <p:sldId id="3490" r:id="rId17"/>
    <p:sldId id="3510" r:id="rId18"/>
    <p:sldId id="287" r:id="rId19"/>
  </p:sldIdLst>
  <p:sldSz cx="12192000" cy="6858000"/>
  <p:notesSz cx="6669088" cy="9926638"/>
  <p:embeddedFontLst>
    <p:embeddedFont>
      <p:font typeface="Akrobat SemiBold" panose="020B0604020202020204" charset="0"/>
      <p:regular r:id="rId21"/>
      <p:bold r:id="rId22"/>
    </p:embeddedFont>
    <p:embeddedFont>
      <p:font typeface="Roboto" panose="020B0604020202020204" charset="0"/>
      <p:regular r:id="rId23"/>
      <p:bold r:id="rId24"/>
      <p:italic r:id="rId25"/>
      <p:boldItalic r:id="rId26"/>
    </p:embeddedFont>
    <p:embeddedFont>
      <p:font typeface="Akrobat" panose="020B0604020202020204" charset="0"/>
      <p:regular r:id="rId27"/>
      <p:bold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Akrobat ExtraBold" panose="020B0604020202020204" charset="0"/>
      <p:bold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car ivanova" initials="oi" lastIdx="5" clrIdx="0">
    <p:extLst>
      <p:ext uri="{19B8F6BF-5375-455C-9EA6-DF929625EA0E}">
        <p15:presenceInfo xmlns:p15="http://schemas.microsoft.com/office/powerpoint/2012/main" userId="a69e987dbafe0b9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0000"/>
    <a:srgbClr val="578537"/>
    <a:srgbClr val="A9142B"/>
    <a:srgbClr val="FF0000"/>
    <a:srgbClr val="CA3214"/>
    <a:srgbClr val="5AC843"/>
    <a:srgbClr val="00C6E9"/>
    <a:srgbClr val="00B0F0"/>
    <a:srgbClr val="DB6413"/>
    <a:srgbClr val="3D7C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592" autoAdjust="0"/>
  </p:normalViewPr>
  <p:slideViewPr>
    <p:cSldViewPr snapToGrid="0">
      <p:cViewPr varScale="1">
        <p:scale>
          <a:sx n="73" d="100"/>
          <a:sy n="73" d="100"/>
        </p:scale>
        <p:origin x="9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6.fntdata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02C33-8D8E-4253-8253-A7716835D2F4}" type="datetimeFigureOut">
              <a:rPr lang="fr-FR" smtClean="0"/>
              <a:t>11/10/2022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D8032D-1279-4304-B0AB-B1B755A888D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098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49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Nepali mountaineer </a:t>
            </a:r>
            <a:r>
              <a:rPr lang="en-US" err="1"/>
              <a:t>Nimsdai</a:t>
            </a:r>
            <a:r>
              <a:rPr lang="en-US"/>
              <a:t> </a:t>
            </a:r>
            <a:r>
              <a:rPr lang="en-US" err="1"/>
              <a:t>Purja</a:t>
            </a:r>
            <a:r>
              <a:rPr lang="en-US"/>
              <a:t> embarks on a seemingly impossible quest to summit all </a:t>
            </a:r>
            <a:r>
              <a:rPr lang="en-US" b="1"/>
              <a:t>14</a:t>
            </a:r>
            <a:r>
              <a:rPr lang="en-US"/>
              <a:t> of the world’s 8,000-meter </a:t>
            </a:r>
            <a:r>
              <a:rPr lang="en-US" b="1"/>
              <a:t>peaks</a:t>
            </a:r>
            <a:r>
              <a:rPr lang="en-US"/>
              <a:t> in seven months.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8032D-1279-4304-B0AB-B1B755A888D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9253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8032D-1279-4304-B0AB-B1B755A888DA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7123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(Next slide)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8032D-1279-4304-B0AB-B1B755A888DA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048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UN Decade aims at upscaling and replicating restoration efforts for which it has defined ten principles for ecosystem restoration (Next slide)</a:t>
            </a:r>
            <a:endParaRPr lang="en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8032D-1279-4304-B0AB-B1B755A888DA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3199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UN Decade aims at upscaling and replicating restoration efforts for which it has defined ten principles for ecosystem restoration (Next slide)</a:t>
            </a:r>
            <a:endParaRPr lang="en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8032D-1279-4304-B0AB-B1B755A888DA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908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UN Decade aims at upscaling and replicating restoration efforts for which it has defined ten principles for ecosystem restoration (Next </a:t>
            </a:r>
            <a:r>
              <a:rPr lang="en-US" dirty="0" smtClean="0"/>
              <a:t>slide</a:t>
            </a:r>
            <a:endParaRPr lang="en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8032D-1279-4304-B0AB-B1B755A888DA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80767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57188" y="1241425"/>
            <a:ext cx="5954712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8032D-1279-4304-B0AB-B1B755A888DA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7762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8032D-1279-4304-B0AB-B1B755A888D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3584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UN Decade aims at upscaling and replicating restoration efforts for which it has defined ten principles for ecosystem restoration (Next slide)</a:t>
            </a:r>
            <a:endParaRPr lang="en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8032D-1279-4304-B0AB-B1B755A888D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3948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UN Decade aims at upscaling and replicating restoration efforts for which it has defined ten principles for ecosystem restoration (Next slide)</a:t>
            </a:r>
            <a:endParaRPr lang="en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8032D-1279-4304-B0AB-B1B755A888D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8287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UN Decade aims at upscaling and replicating restoration efforts for which it has defined ten principles for ecosystem restoration (Next slide)</a:t>
            </a:r>
            <a:endParaRPr lang="en-K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8032D-1279-4304-B0AB-B1B755A888DA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3552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UN Decade aims at upscaling and replicating restoration efforts for which it has defined ten principles for ecosystem restoration (Next slide)</a:t>
            </a:r>
            <a:endParaRPr lang="en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8032D-1279-4304-B0AB-B1B755A888DA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154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8032D-1279-4304-B0AB-B1B755A888D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4732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8032D-1279-4304-B0AB-B1B755A888D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91053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8032D-1279-4304-B0AB-B1B755A888D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9218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827-CB21-4427-A2A0-946A7E88FC6D}" type="datetimeFigureOut">
              <a:rPr lang="en-ZA" smtClean="0"/>
              <a:t>2022/10/11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8BEEE-7843-4CBA-A919-FC70D16FF80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61299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827-CB21-4427-A2A0-946A7E88FC6D}" type="datetimeFigureOut">
              <a:rPr lang="en-ZA" smtClean="0"/>
              <a:t>2022/10/11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8BEEE-7843-4CBA-A919-FC70D16FF80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4692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827-CB21-4427-A2A0-946A7E88FC6D}" type="datetimeFigureOut">
              <a:rPr lang="en-ZA" smtClean="0"/>
              <a:t>2022/10/11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8BEEE-7843-4CBA-A919-FC70D16FF80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16582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827-CB21-4427-A2A0-946A7E88FC6D}" type="datetimeFigureOut">
              <a:rPr lang="en-ZA" smtClean="0"/>
              <a:t>2022/10/11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8BEEE-7843-4CBA-A919-FC70D16FF80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07265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827-CB21-4427-A2A0-946A7E88FC6D}" type="datetimeFigureOut">
              <a:rPr lang="en-ZA" smtClean="0"/>
              <a:t>2022/10/11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8BEEE-7843-4CBA-A919-FC70D16FF80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1897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827-CB21-4427-A2A0-946A7E88FC6D}" type="datetimeFigureOut">
              <a:rPr lang="en-ZA" smtClean="0"/>
              <a:t>2022/10/11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8BEEE-7843-4CBA-A919-FC70D16FF80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27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827-CB21-4427-A2A0-946A7E88FC6D}" type="datetimeFigureOut">
              <a:rPr lang="en-ZA" smtClean="0"/>
              <a:t>2022/10/11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8BEEE-7843-4CBA-A919-FC70D16FF80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96591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827-CB21-4427-A2A0-946A7E88FC6D}" type="datetimeFigureOut">
              <a:rPr lang="en-ZA" smtClean="0"/>
              <a:t>2022/10/11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8BEEE-7843-4CBA-A919-FC70D16FF80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4465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827-CB21-4427-A2A0-946A7E88FC6D}" type="datetimeFigureOut">
              <a:rPr lang="en-ZA" smtClean="0"/>
              <a:t>2022/10/11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8BEEE-7843-4CBA-A919-FC70D16FF80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6518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827-CB21-4427-A2A0-946A7E88FC6D}" type="datetimeFigureOut">
              <a:rPr lang="en-ZA" smtClean="0"/>
              <a:t>2022/10/11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8BEEE-7843-4CBA-A919-FC70D16FF80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48180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827-CB21-4427-A2A0-946A7E88FC6D}" type="datetimeFigureOut">
              <a:rPr lang="en-ZA" smtClean="0"/>
              <a:t>2022/10/11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8BEEE-7843-4CBA-A919-FC70D16FF80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22359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30487-9C54-7E48-836D-2B2D373B8A8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E0203-A09F-0842-9341-4BFD3867CF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24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hyperlink" Target="http://www.decadeonrestoration.org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174FFDD-EE78-4D42-B879-D8181B7C15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094142"/>
            <a:ext cx="12192000" cy="855014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2CA1574-D754-4E40-8155-5F51A4DF386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417" y="-1"/>
            <a:ext cx="5224437" cy="7653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35FD94C-76CD-4657-9020-AAF11F412B40}"/>
              </a:ext>
            </a:extLst>
          </p:cNvPr>
          <p:cNvSpPr txBox="1"/>
          <p:nvPr/>
        </p:nvSpPr>
        <p:spPr>
          <a:xfrm>
            <a:off x="7373178" y="0"/>
            <a:ext cx="4701209" cy="203902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68580" tIns="34291" rIns="68580" bIns="34291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>
                <a:ln>
                  <a:solidFill>
                    <a:schemeClr val="tx1">
                      <a:lumMod val="65000"/>
                      <a:lumOff val="35000"/>
                      <a:alpha val="65000"/>
                    </a:schemeClr>
                  </a:solidFill>
                </a:ln>
                <a:solidFill>
                  <a:schemeClr val="bg1"/>
                </a:solidFill>
                <a:latin typeface="Akrobat ExtraBold" pitchFamily="2" charset="77"/>
                <a:ea typeface="Roboto" panose="02000000000000000000" pitchFamily="2" charset="0"/>
              </a:rPr>
              <a:t>UNITED NATIONS DECADE ON</a:t>
            </a:r>
          </a:p>
          <a:p>
            <a:pPr algn="ctr"/>
            <a:r>
              <a:rPr lang="en-US" sz="3200" b="1" dirty="0">
                <a:ln>
                  <a:solidFill>
                    <a:schemeClr val="tx1">
                      <a:lumMod val="65000"/>
                      <a:lumOff val="35000"/>
                      <a:alpha val="65000"/>
                    </a:schemeClr>
                  </a:solidFill>
                </a:ln>
                <a:solidFill>
                  <a:schemeClr val="bg1"/>
                </a:solidFill>
                <a:latin typeface="Akrobat ExtraBold" pitchFamily="2" charset="77"/>
                <a:ea typeface="Roboto" panose="02000000000000000000" pitchFamily="2" charset="0"/>
              </a:rPr>
              <a:t>ECOSYSTEM RESTORATION </a:t>
            </a:r>
          </a:p>
          <a:p>
            <a:pPr algn="ctr"/>
            <a:endParaRPr lang="en-US" sz="3200" b="1" dirty="0">
              <a:ln>
                <a:solidFill>
                  <a:schemeClr val="tx1">
                    <a:lumMod val="65000"/>
                    <a:lumOff val="35000"/>
                    <a:alpha val="65000"/>
                  </a:schemeClr>
                </a:solidFill>
              </a:ln>
              <a:solidFill>
                <a:schemeClr val="bg1"/>
              </a:solidFill>
              <a:latin typeface="Akrobat ExtraBold" pitchFamily="2" charset="77"/>
              <a:ea typeface="Roboto" panose="02000000000000000000" pitchFamily="2" charset="0"/>
            </a:endParaRPr>
          </a:p>
          <a:p>
            <a:pPr algn="ctr"/>
            <a:r>
              <a:rPr lang="en-US" sz="3200" b="1" dirty="0">
                <a:ln>
                  <a:solidFill>
                    <a:schemeClr val="tx1">
                      <a:lumMod val="65000"/>
                      <a:lumOff val="35000"/>
                      <a:alpha val="65000"/>
                    </a:schemeClr>
                  </a:solidFill>
                </a:ln>
                <a:solidFill>
                  <a:schemeClr val="bg1"/>
                </a:solidFill>
                <a:latin typeface="Akrobat ExtraBold" pitchFamily="2" charset="77"/>
                <a:ea typeface="Roboto" panose="02000000000000000000" pitchFamily="2" charset="0"/>
              </a:rPr>
              <a:t>Science – Movement - Action</a:t>
            </a:r>
          </a:p>
        </p:txBody>
      </p:sp>
      <p:pic>
        <p:nvPicPr>
          <p:cNvPr id="5" name="Picture 4" descr="A picture containing window, tower&#10;&#10;Description automatically generated">
            <a:extLst>
              <a:ext uri="{FF2B5EF4-FFF2-40B4-BE49-F238E27FC236}">
                <a16:creationId xmlns:a16="http://schemas.microsoft.com/office/drawing/2014/main" id="{2282088E-64ED-4FCB-91AE-8C6490327F7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607" y="5806676"/>
            <a:ext cx="863672" cy="8636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BA7CCF-82E0-E347-A63C-22281079803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147642"/>
            <a:ext cx="12192000" cy="259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164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ollusk&#10;&#10;Description automatically generated">
            <a:extLst>
              <a:ext uri="{FF2B5EF4-FFF2-40B4-BE49-F238E27FC236}">
                <a16:creationId xmlns:a16="http://schemas.microsoft.com/office/drawing/2014/main" id="{76B50A0E-2EF1-154D-A41C-EEFED5F667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-1"/>
            <a:ext cx="12192000" cy="186962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2E78E63-BB09-4D66-961E-3B42513579B5}"/>
              </a:ext>
            </a:extLst>
          </p:cNvPr>
          <p:cNvSpPr txBox="1">
            <a:spLocks/>
          </p:cNvSpPr>
          <p:nvPr/>
        </p:nvSpPr>
        <p:spPr>
          <a:xfrm>
            <a:off x="596100" y="-1"/>
            <a:ext cx="11511398" cy="1077687"/>
          </a:xfrm>
          <a:prstGeom prst="rect">
            <a:avLst/>
          </a:prstGeom>
        </p:spPr>
        <p:txBody>
          <a:bodyPr lIns="0" rIns="9000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 dirty="0">
              <a:solidFill>
                <a:schemeClr val="bg1"/>
              </a:solidFill>
              <a:latin typeface="Akrobat ExtraBold" pitchFamily="2" charset="77"/>
              <a:ea typeface="Roboto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80EDCE-F3CC-4774-A2D9-70D17AB20841}"/>
              </a:ext>
            </a:extLst>
          </p:cNvPr>
          <p:cNvSpPr txBox="1"/>
          <p:nvPr/>
        </p:nvSpPr>
        <p:spPr>
          <a:xfrm>
            <a:off x="6347638" y="6596419"/>
            <a:ext cx="303320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Jake Davies, Project Seagrass, UN Decade Supporting Partner</a:t>
            </a:r>
            <a:endParaRPr lang="en-KE" sz="90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2E78E63-BB09-4D66-961E-3B42513579B5}"/>
              </a:ext>
            </a:extLst>
          </p:cNvPr>
          <p:cNvSpPr txBox="1">
            <a:spLocks/>
          </p:cNvSpPr>
          <p:nvPr/>
        </p:nvSpPr>
        <p:spPr>
          <a:xfrm>
            <a:off x="748500" y="152399"/>
            <a:ext cx="11511398" cy="1077687"/>
          </a:xfrm>
          <a:prstGeom prst="rect">
            <a:avLst/>
          </a:prstGeom>
        </p:spPr>
        <p:txBody>
          <a:bodyPr lIns="0" rIns="9000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bg1"/>
                </a:solidFill>
                <a:latin typeface="Akrobat ExtraBold" pitchFamily="2" charset="77"/>
                <a:ea typeface="Roboto" pitchFamily="2" charset="0"/>
              </a:rPr>
              <a:t>TEN PRINCIPLES THAT UNDERPIN ECOSYSTEM RESTROATION </a:t>
            </a:r>
            <a:endParaRPr lang="en-US" sz="3600" b="1" dirty="0">
              <a:solidFill>
                <a:schemeClr val="bg1"/>
              </a:solidFill>
              <a:latin typeface="Akrobat ExtraBold" pitchFamily="2" charset="77"/>
              <a:ea typeface="Roboto" pitchFamily="2" charset="0"/>
            </a:endParaRPr>
          </a:p>
        </p:txBody>
      </p:sp>
      <p:pic>
        <p:nvPicPr>
          <p:cNvPr id="11" name="Picture 10"/>
          <p:cNvPicPr/>
          <p:nvPr/>
        </p:nvPicPr>
        <p:blipFill rotWithShape="1">
          <a:blip r:embed="rId4"/>
          <a:srcRect l="8880" t="39357" r="60018" b="17462"/>
          <a:stretch/>
        </p:blipFill>
        <p:spPr bwMode="auto">
          <a:xfrm>
            <a:off x="596100" y="1869621"/>
            <a:ext cx="11354162" cy="43840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8241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462"/>
    </mc:Choice>
    <mc:Fallback xmlns="">
      <p:transition spd="slow" advTm="4246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49697F9-10A4-4433-9B5B-96C85BFEB31D}"/>
              </a:ext>
            </a:extLst>
          </p:cNvPr>
          <p:cNvSpPr txBox="1">
            <a:spLocks/>
          </p:cNvSpPr>
          <p:nvPr/>
        </p:nvSpPr>
        <p:spPr>
          <a:xfrm>
            <a:off x="766220" y="0"/>
            <a:ext cx="11511398" cy="1232664"/>
          </a:xfrm>
          <a:prstGeom prst="rect">
            <a:avLst/>
          </a:prstGeom>
        </p:spPr>
        <p:txBody>
          <a:bodyPr lIns="0" tIns="45720" rIns="90000" bIns="4572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rgbClr val="00B0F0"/>
                </a:solidFill>
                <a:latin typeface="Akrobat ExtraBold" pitchFamily="2" charset="77"/>
                <a:ea typeface="Roboto" pitchFamily="2" charset="0"/>
              </a:rPr>
              <a:t>TIMELINE FOR SELECTION OF FIRST TEN FLAGSHIPS</a:t>
            </a:r>
          </a:p>
        </p:txBody>
      </p:sp>
      <p:sp>
        <p:nvSpPr>
          <p:cNvPr id="14" name="ZoneTexte 8">
            <a:extLst>
              <a:ext uri="{FF2B5EF4-FFF2-40B4-BE49-F238E27FC236}">
                <a16:creationId xmlns:a16="http://schemas.microsoft.com/office/drawing/2014/main" id="{FE75CA66-15CC-43B8-BBB0-E6FEF7B13434}"/>
              </a:ext>
            </a:extLst>
          </p:cNvPr>
          <p:cNvSpPr txBox="1"/>
          <p:nvPr/>
        </p:nvSpPr>
        <p:spPr>
          <a:xfrm>
            <a:off x="766220" y="1609330"/>
            <a:ext cx="7705428" cy="4355038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  <a:latin typeface="Akrobat ExtraBold" pitchFamily="2" charset="77"/>
              </a:rPr>
              <a:t>NOVEMBER 2021 </a:t>
            </a:r>
          </a:p>
          <a:p>
            <a:pPr>
              <a:spcAft>
                <a:spcPts val="600"/>
              </a:spcAft>
            </a:pPr>
            <a:r>
              <a:rPr lang="en-US" b="1" dirty="0">
                <a:latin typeface="Akrobat" pitchFamily="2" charset="77"/>
              </a:rPr>
              <a:t>Consultation</a:t>
            </a:r>
            <a:r>
              <a:rPr lang="en-US" dirty="0">
                <a:latin typeface="Akrobat" pitchFamily="2" charset="77"/>
              </a:rPr>
              <a:t> and </a:t>
            </a:r>
            <a:r>
              <a:rPr lang="en-US" b="1" dirty="0">
                <a:latin typeface="Akrobat" pitchFamily="2" charset="77"/>
              </a:rPr>
              <a:t>mobilization </a:t>
            </a:r>
            <a:r>
              <a:rPr lang="en-US" dirty="0">
                <a:latin typeface="Akrobat" pitchFamily="2" charset="77"/>
              </a:rPr>
              <a:t>of UN Decade partner on flagships</a:t>
            </a:r>
            <a:endParaRPr lang="en-US" dirty="0">
              <a:latin typeface="Akrobat" pitchFamily="2" charset="77"/>
              <a:ea typeface="Roboto"/>
            </a:endParaRPr>
          </a:p>
          <a:p>
            <a:r>
              <a:rPr lang="en-US" b="1" dirty="0">
                <a:solidFill>
                  <a:srgbClr val="00B0F0"/>
                </a:solidFill>
                <a:latin typeface="Akrobat ExtraBold" pitchFamily="2" charset="77"/>
              </a:rPr>
              <a:t>JANUARY 2022</a:t>
            </a:r>
          </a:p>
          <a:p>
            <a:pPr>
              <a:spcAft>
                <a:spcPts val="600"/>
              </a:spcAft>
            </a:pPr>
            <a:r>
              <a:rPr lang="en-US" b="1" dirty="0">
                <a:latin typeface="Akrobat" pitchFamily="2" charset="77"/>
              </a:rPr>
              <a:t>Invitation</a:t>
            </a:r>
            <a:r>
              <a:rPr lang="en-US" dirty="0">
                <a:latin typeface="Akrobat" pitchFamily="2" charset="77"/>
              </a:rPr>
              <a:t> by UNEP and FAO sent to Member States </a:t>
            </a:r>
          </a:p>
          <a:p>
            <a:pPr lvl="0"/>
            <a:r>
              <a:rPr lang="en-US" b="1" dirty="0">
                <a:solidFill>
                  <a:srgbClr val="00B0F0"/>
                </a:solidFill>
                <a:latin typeface="Akrobat ExtraBold" pitchFamily="2" charset="77"/>
              </a:rPr>
              <a:t>MARCH 2022</a:t>
            </a:r>
          </a:p>
          <a:p>
            <a:pPr lvl="0">
              <a:spcAft>
                <a:spcPts val="600"/>
              </a:spcAft>
            </a:pPr>
            <a:r>
              <a:rPr lang="en-US" b="1" dirty="0">
                <a:latin typeface="Akrobat" pitchFamily="2" charset="77"/>
              </a:rPr>
              <a:t>Open call for flagship nominations </a:t>
            </a:r>
            <a:r>
              <a:rPr lang="en-US" dirty="0">
                <a:latin typeface="Akrobat" pitchFamily="2" charset="77"/>
              </a:rPr>
              <a:t>accompanied by global campaign</a:t>
            </a:r>
          </a:p>
          <a:p>
            <a:r>
              <a:rPr lang="en-US" b="1" dirty="0">
                <a:solidFill>
                  <a:srgbClr val="00B0F0"/>
                </a:solidFill>
                <a:latin typeface="Akrobat ExtraBold" pitchFamily="2" charset="77"/>
              </a:rPr>
              <a:t>APRIL – OCTOBER 2022</a:t>
            </a:r>
          </a:p>
          <a:p>
            <a:pPr lvl="0">
              <a:spcAft>
                <a:spcPts val="600"/>
              </a:spcAft>
            </a:pPr>
            <a:r>
              <a:rPr lang="en-US" b="1" dirty="0">
                <a:latin typeface="Akrobat" pitchFamily="2" charset="77"/>
              </a:rPr>
              <a:t>Assessment</a:t>
            </a:r>
            <a:r>
              <a:rPr lang="en-US" dirty="0">
                <a:latin typeface="Akrobat" pitchFamily="2" charset="77"/>
              </a:rPr>
              <a:t> of the results, in-country </a:t>
            </a:r>
            <a:r>
              <a:rPr lang="en-US" b="1" dirty="0">
                <a:latin typeface="Akrobat" pitchFamily="2" charset="77"/>
              </a:rPr>
              <a:t>development of campaign materials</a:t>
            </a:r>
            <a:r>
              <a:rPr lang="en-US" dirty="0">
                <a:latin typeface="Akrobat" pitchFamily="2" charset="77"/>
              </a:rPr>
              <a:t>, media and outreach plan </a:t>
            </a:r>
          </a:p>
          <a:p>
            <a:r>
              <a:rPr lang="en-US" b="1" dirty="0">
                <a:solidFill>
                  <a:srgbClr val="00B0F0"/>
                </a:solidFill>
                <a:latin typeface="Akrobat ExtraBold" pitchFamily="2" charset="77"/>
              </a:rPr>
              <a:t>DECEMBER 2022</a:t>
            </a:r>
          </a:p>
          <a:p>
            <a:pPr>
              <a:spcAft>
                <a:spcPts val="600"/>
              </a:spcAft>
            </a:pPr>
            <a:r>
              <a:rPr lang="en-US" b="1" dirty="0">
                <a:latin typeface="Akrobat" pitchFamily="2" charset="77"/>
              </a:rPr>
              <a:t>Announcement of first 10 flagships </a:t>
            </a:r>
            <a:r>
              <a:rPr lang="en-US" dirty="0">
                <a:latin typeface="Akrobat" pitchFamily="2" charset="77"/>
              </a:rPr>
              <a:t>@ UN CBD COP15</a:t>
            </a:r>
          </a:p>
          <a:p>
            <a:r>
              <a:rPr lang="en-US" b="1" dirty="0">
                <a:solidFill>
                  <a:srgbClr val="00B0F0"/>
                </a:solidFill>
                <a:latin typeface="Akrobat ExtraBold" pitchFamily="2" charset="77"/>
              </a:rPr>
              <a:t>THROUGHOUT 2022</a:t>
            </a:r>
          </a:p>
          <a:p>
            <a:r>
              <a:rPr lang="en-US" dirty="0">
                <a:latin typeface="Akrobat" pitchFamily="2" charset="77"/>
              </a:rPr>
              <a:t>Global and national/regional campaigns to boost “</a:t>
            </a:r>
            <a:r>
              <a:rPr lang="en-US" b="1" dirty="0">
                <a:latin typeface="Akrobat" pitchFamily="2" charset="77"/>
              </a:rPr>
              <a:t>Leaders of Restoration</a:t>
            </a:r>
            <a:r>
              <a:rPr lang="en-US" dirty="0">
                <a:latin typeface="Akrobat" pitchFamily="2" charset="77"/>
              </a:rPr>
              <a:t>” and garner support for official flagships</a:t>
            </a:r>
            <a:endParaRPr lang="en-US" dirty="0">
              <a:latin typeface="Akrobat" pitchFamily="2" charset="77"/>
              <a:ea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DEFCF3-A262-4E16-987F-5EFAF763B7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4511" y="1369437"/>
            <a:ext cx="2870540" cy="13640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67B2AE-AA53-40C5-9747-3B9EE5F891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4511" y="4374398"/>
            <a:ext cx="2869619" cy="1364059"/>
          </a:xfrm>
          <a:prstGeom prst="rect">
            <a:avLst/>
          </a:prstGeom>
        </p:spPr>
      </p:pic>
      <p:pic>
        <p:nvPicPr>
          <p:cNvPr id="8" name="Picture 7" descr="A picture containing text, sandglass, opener, mollusk&#10;&#10;Description automatically generated">
            <a:extLst>
              <a:ext uri="{FF2B5EF4-FFF2-40B4-BE49-F238E27FC236}">
                <a16:creationId xmlns:a16="http://schemas.microsoft.com/office/drawing/2014/main" id="{C7D037EB-52F6-274D-B794-F38EA30A7E7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0" y="5878528"/>
            <a:ext cx="12182140" cy="593778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DE39177A-6691-4902-98E2-E566D31A5F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511" y="2733496"/>
            <a:ext cx="2870541" cy="166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999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1DC436-9AFE-E3C7-F727-FF49E016D1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551399"/>
            <a:ext cx="4137399" cy="5306602"/>
          </a:xfrm>
          <a:prstGeom prst="rect">
            <a:avLst/>
          </a:prstGeom>
        </p:spPr>
      </p:pic>
      <p:pic>
        <p:nvPicPr>
          <p:cNvPr id="3" name="Picture 2" descr="A picture containing knife&#10;&#10;Description automatically generated">
            <a:extLst>
              <a:ext uri="{FF2B5EF4-FFF2-40B4-BE49-F238E27FC236}">
                <a16:creationId xmlns:a16="http://schemas.microsoft.com/office/drawing/2014/main" id="{5268FE93-6319-3444-8629-C79EB3D9D0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930" y="0"/>
            <a:ext cx="12182140" cy="189603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0D8D955-5998-4F3A-B293-05B80F28E7D4}"/>
              </a:ext>
            </a:extLst>
          </p:cNvPr>
          <p:cNvSpPr txBox="1">
            <a:spLocks/>
          </p:cNvSpPr>
          <p:nvPr/>
        </p:nvSpPr>
        <p:spPr>
          <a:xfrm>
            <a:off x="596100" y="89450"/>
            <a:ext cx="10644107" cy="1077688"/>
          </a:xfrm>
          <a:prstGeom prst="rect">
            <a:avLst/>
          </a:prstGeom>
        </p:spPr>
        <p:txBody>
          <a:bodyPr vert="horz" lIns="0" tIns="45720" rIns="90000" bIns="45720" rtlCol="0" anchor="b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 dirty="0">
              <a:solidFill>
                <a:schemeClr val="bg1"/>
              </a:solidFill>
              <a:latin typeface="Akrobat ExtraBold" pitchFamily="2" charset="77"/>
              <a:ea typeface="Roboto" panose="02000000000000000000" pitchFamily="2" charset="0"/>
            </a:endParaRPr>
          </a:p>
          <a:p>
            <a:endParaRPr lang="en-US" sz="4600" b="1" dirty="0">
              <a:solidFill>
                <a:schemeClr val="bg1"/>
              </a:solidFill>
              <a:latin typeface="Akrobat ExtraBold" pitchFamily="2" charset="77"/>
              <a:ea typeface="Roboto" panose="02000000000000000000" pitchFamily="2" charset="0"/>
            </a:endParaRPr>
          </a:p>
          <a:p>
            <a:endParaRPr lang="en-US" sz="4600" b="1" dirty="0">
              <a:solidFill>
                <a:schemeClr val="bg1"/>
              </a:solidFill>
              <a:latin typeface="Akrobat ExtraBold" pitchFamily="2" charset="77"/>
              <a:ea typeface="Roboto" panose="02000000000000000000" pitchFamily="2" charset="0"/>
            </a:endParaRPr>
          </a:p>
          <a:p>
            <a:r>
              <a:rPr lang="en-US" sz="9000" b="1" dirty="0">
                <a:solidFill>
                  <a:schemeClr val="bg1"/>
                </a:solidFill>
                <a:latin typeface="Akrobat ExtraBold" pitchFamily="2" charset="77"/>
                <a:ea typeface="Roboto" panose="02000000000000000000" pitchFamily="2" charset="0"/>
              </a:rPr>
              <a:t>2022: A MULTI-PARTNER TRUST FUND FOR THE UN DECADE</a:t>
            </a:r>
          </a:p>
          <a:p>
            <a:endParaRPr lang="en-US" sz="3600" b="1" dirty="0">
              <a:solidFill>
                <a:schemeClr val="bg1"/>
              </a:solidFill>
              <a:latin typeface="Akrobat ExtraBold" pitchFamily="2" charset="77"/>
              <a:ea typeface="Roboto" panose="02000000000000000000" pitchFamily="2" charset="0"/>
            </a:endParaRPr>
          </a:p>
        </p:txBody>
      </p:sp>
      <p:sp>
        <p:nvSpPr>
          <p:cNvPr id="10" name="ZoneTexte 10">
            <a:extLst>
              <a:ext uri="{FF2B5EF4-FFF2-40B4-BE49-F238E27FC236}">
                <a16:creationId xmlns:a16="http://schemas.microsoft.com/office/drawing/2014/main" id="{FF2EF675-5805-40C2-92E5-8D7EA3A1F73B}"/>
              </a:ext>
            </a:extLst>
          </p:cNvPr>
          <p:cNvSpPr txBox="1"/>
          <p:nvPr/>
        </p:nvSpPr>
        <p:spPr>
          <a:xfrm>
            <a:off x="4611508" y="2014260"/>
            <a:ext cx="7375083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00B0F0"/>
                </a:solidFill>
                <a:latin typeface="Akrobat" panose="020B0604020202020204" charset="0"/>
              </a:rPr>
              <a:t>MPTF is up and operational, currently being supported by Germany, other donors are coming on board as well.  </a:t>
            </a:r>
          </a:p>
          <a:p>
            <a:pPr algn="just"/>
            <a:endParaRPr lang="en-US" b="1" dirty="0">
              <a:solidFill>
                <a:srgbClr val="00B0F0"/>
              </a:solidFill>
              <a:latin typeface="Akrobat" panose="020B0604020202020204" charset="0"/>
            </a:endParaRPr>
          </a:p>
          <a:p>
            <a:pPr algn="just"/>
            <a:r>
              <a:rPr lang="en-US" b="1" dirty="0">
                <a:solidFill>
                  <a:srgbClr val="00B0F0"/>
                </a:solidFill>
                <a:latin typeface="Akrobat" panose="020B0604020202020204" charset="0"/>
              </a:rPr>
              <a:t>Outcome 1: </a:t>
            </a:r>
          </a:p>
          <a:p>
            <a:pPr algn="just"/>
            <a:r>
              <a:rPr lang="en-US" dirty="0">
                <a:latin typeface="Akrobat" panose="020B0604020202020204" charset="0"/>
              </a:rPr>
              <a:t>A </a:t>
            </a:r>
            <a:r>
              <a:rPr lang="en-US" b="1" dirty="0">
                <a:latin typeface="Akrobat" panose="020B0604020202020204" charset="0"/>
              </a:rPr>
              <a:t>global movement </a:t>
            </a:r>
            <a:r>
              <a:rPr lang="en-US" dirty="0">
                <a:latin typeface="Akrobat" panose="020B0604020202020204" charset="0"/>
              </a:rPr>
              <a:t>on ecosystem restoration established that catalyzes restoration</a:t>
            </a:r>
          </a:p>
          <a:p>
            <a:pPr algn="just"/>
            <a:r>
              <a:rPr lang="en-US" dirty="0">
                <a:latin typeface="Akrobat" panose="020B0604020202020204" charset="0"/>
              </a:rPr>
              <a:t>initiatives, political will, exchange of knowledge, and cross-sectoral collaboration – with a focus on support for and within flagship countries and regions</a:t>
            </a:r>
          </a:p>
          <a:p>
            <a:pPr algn="just"/>
            <a:endParaRPr lang="en-US" dirty="0">
              <a:latin typeface="Akrobat" panose="020B0604020202020204" charset="0"/>
            </a:endParaRPr>
          </a:p>
          <a:p>
            <a:pPr algn="just"/>
            <a:r>
              <a:rPr lang="en-US" b="1" dirty="0">
                <a:solidFill>
                  <a:srgbClr val="00B0F0"/>
                </a:solidFill>
                <a:latin typeface="Akrobat" panose="020B0604020202020204" charset="0"/>
              </a:rPr>
              <a:t>Outcome 2: </a:t>
            </a:r>
          </a:p>
          <a:p>
            <a:pPr algn="just"/>
            <a:r>
              <a:rPr lang="en-US" dirty="0">
                <a:latin typeface="Akrobat" panose="020B0604020202020204" charset="0"/>
              </a:rPr>
              <a:t>Increased </a:t>
            </a:r>
            <a:r>
              <a:rPr lang="en-US" b="1" dirty="0">
                <a:latin typeface="Akrobat" panose="020B0604020202020204" charset="0"/>
              </a:rPr>
              <a:t>capacity and capability </a:t>
            </a:r>
            <a:r>
              <a:rPr lang="en-US" dirty="0">
                <a:latin typeface="Akrobat" panose="020B0604020202020204" charset="0"/>
              </a:rPr>
              <a:t>in private, public sector and civil society for policy reform, to catalyze investments and to access resources are resulting in restoration actions on the ground and implementation within Flagship programmes</a:t>
            </a:r>
          </a:p>
          <a:p>
            <a:pPr algn="just"/>
            <a:endParaRPr lang="en-US" dirty="0">
              <a:latin typeface="Akrobat" panose="020B0604020202020204" charset="0"/>
            </a:endParaRPr>
          </a:p>
          <a:p>
            <a:pPr algn="just"/>
            <a:r>
              <a:rPr lang="en-US" b="1" dirty="0">
                <a:solidFill>
                  <a:srgbClr val="00B0F0"/>
                </a:solidFill>
                <a:latin typeface="Akrobat" panose="020B0604020202020204" charset="0"/>
              </a:rPr>
              <a:t>Outcome 3: </a:t>
            </a:r>
          </a:p>
          <a:p>
            <a:pPr algn="just"/>
            <a:r>
              <a:rPr lang="en-US" dirty="0">
                <a:latin typeface="Akrobat" panose="020B0604020202020204" charset="0"/>
              </a:rPr>
              <a:t>Results documented and shared, through </a:t>
            </a:r>
            <a:r>
              <a:rPr lang="en-US" b="1" dirty="0">
                <a:latin typeface="Akrobat" panose="020B0604020202020204" charset="0"/>
              </a:rPr>
              <a:t>monitoring and reporting of biophysical and socio-economic elements </a:t>
            </a:r>
            <a:r>
              <a:rPr lang="en-US" dirty="0">
                <a:latin typeface="Akrobat" panose="020B0604020202020204" charset="0"/>
              </a:rPr>
              <a:t>of sustainable ecosystem restoration and influencing activities for ecosystem restoration</a:t>
            </a:r>
          </a:p>
          <a:p>
            <a:pPr algn="just"/>
            <a:endParaRPr lang="en-US" dirty="0">
              <a:latin typeface="Akrobat" panose="020B0604020202020204" charset="0"/>
            </a:endParaRPr>
          </a:p>
          <a:p>
            <a:pPr algn="just"/>
            <a:endParaRPr lang="en-KE" dirty="0">
              <a:latin typeface="Akroba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523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grass, outdoor, person, mammal&#10;&#10;Description automatically generated">
            <a:extLst>
              <a:ext uri="{FF2B5EF4-FFF2-40B4-BE49-F238E27FC236}">
                <a16:creationId xmlns:a16="http://schemas.microsoft.com/office/drawing/2014/main" id="{8C780185-48B3-450E-96B0-E0B19538B1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948018"/>
            <a:ext cx="4263888" cy="5909982"/>
          </a:xfrm>
          <a:prstGeom prst="rect">
            <a:avLst/>
          </a:prstGeom>
        </p:spPr>
      </p:pic>
      <p:pic>
        <p:nvPicPr>
          <p:cNvPr id="3" name="Picture 2" descr="A picture containing knife&#10;&#10;Description automatically generated">
            <a:extLst>
              <a:ext uri="{FF2B5EF4-FFF2-40B4-BE49-F238E27FC236}">
                <a16:creationId xmlns:a16="http://schemas.microsoft.com/office/drawing/2014/main" id="{5268FE93-6319-3444-8629-C79EB3D9D0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930" y="0"/>
            <a:ext cx="12182140" cy="1896036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7D5490D-1CA6-9C45-AECD-CC4D8A162C4A}"/>
              </a:ext>
            </a:extLst>
          </p:cNvPr>
          <p:cNvSpPr txBox="1">
            <a:spLocks/>
          </p:cNvSpPr>
          <p:nvPr/>
        </p:nvSpPr>
        <p:spPr>
          <a:xfrm>
            <a:off x="596098" y="-154978"/>
            <a:ext cx="10644108" cy="1232664"/>
          </a:xfrm>
          <a:prstGeom prst="rect">
            <a:avLst/>
          </a:prstGeom>
        </p:spPr>
        <p:txBody>
          <a:bodyPr vert="horz" lIns="0" tIns="45720" rIns="9000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Akrobat ExtraBold" pitchFamily="2" charset="77"/>
                <a:ea typeface="Roboto" panose="02000000000000000000" pitchFamily="2" charset="0"/>
              </a:rPr>
              <a:t>2023: EMPOWERING A NEW GENERATION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AE1440-A47F-4E66-888D-7F2A5790A6B0}"/>
              </a:ext>
            </a:extLst>
          </p:cNvPr>
          <p:cNvSpPr txBox="1"/>
          <p:nvPr/>
        </p:nvSpPr>
        <p:spPr>
          <a:xfrm>
            <a:off x="4901609" y="2071469"/>
            <a:ext cx="6698511" cy="33547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en-US" sz="2400" b="1" dirty="0">
                <a:latin typeface="Akrobat"/>
                <a:ea typeface="Roboto"/>
              </a:rPr>
              <a:t>The Science Basis: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Akrobat"/>
                <a:ea typeface="Roboto"/>
              </a:rPr>
              <a:t>Upcoming </a:t>
            </a:r>
            <a:r>
              <a:rPr lang="en-US" sz="2400" b="1" dirty="0">
                <a:latin typeface="Akrobat"/>
                <a:ea typeface="Roboto"/>
              </a:rPr>
              <a:t>Spotlight Report “Employed by Nature” </a:t>
            </a:r>
            <a:r>
              <a:rPr lang="en-US" sz="2400" dirty="0">
                <a:latin typeface="Akrobat"/>
                <a:ea typeface="Roboto"/>
              </a:rPr>
              <a:t>(working title), focusing on restoration and job creation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Akrobat"/>
                <a:ea typeface="Roboto"/>
              </a:rPr>
              <a:t>Focus on </a:t>
            </a:r>
            <a:r>
              <a:rPr lang="en-US" sz="2400" b="1" dirty="0">
                <a:latin typeface="Akrobat"/>
                <a:ea typeface="Roboto"/>
              </a:rPr>
              <a:t>prospects for young people</a:t>
            </a:r>
            <a:r>
              <a:rPr lang="en-US" sz="2400" dirty="0">
                <a:latin typeface="Akrobat"/>
                <a:ea typeface="Roboto"/>
              </a:rPr>
              <a:t>, skills in a restoration economy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/>
                <a:ea typeface="Roboto"/>
              </a:rPr>
              <a:t>Co-authored by </a:t>
            </a:r>
            <a:r>
              <a:rPr lang="en-US" sz="2400" b="1" dirty="0">
                <a:latin typeface="Akrobat"/>
                <a:ea typeface="Roboto"/>
              </a:rPr>
              <a:t>UNEP and ILO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/>
                <a:ea typeface="Roboto"/>
              </a:rPr>
              <a:t>Planned release: </a:t>
            </a:r>
            <a:r>
              <a:rPr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/>
                <a:ea typeface="Roboto"/>
              </a:rPr>
              <a:t>October / November 2022 </a:t>
            </a:r>
            <a:r>
              <a:rPr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/>
                <a:ea typeface="Roboto"/>
              </a:rPr>
              <a:t>(around UNFCCC COP27)</a:t>
            </a:r>
            <a:endParaRPr lang="en-ZA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krobat" pitchFamily="2" charset="77"/>
              <a:ea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292817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knife&#10;&#10;Description automatically generated">
            <a:extLst>
              <a:ext uri="{FF2B5EF4-FFF2-40B4-BE49-F238E27FC236}">
                <a16:creationId xmlns:a16="http://schemas.microsoft.com/office/drawing/2014/main" id="{5268FE93-6319-3444-8629-C79EB3D9D0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930" y="0"/>
            <a:ext cx="12182140" cy="1896036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7D5490D-1CA6-9C45-AECD-CC4D8A162C4A}"/>
              </a:ext>
            </a:extLst>
          </p:cNvPr>
          <p:cNvSpPr txBox="1">
            <a:spLocks/>
          </p:cNvSpPr>
          <p:nvPr/>
        </p:nvSpPr>
        <p:spPr>
          <a:xfrm>
            <a:off x="596098" y="-154978"/>
            <a:ext cx="10644108" cy="1232664"/>
          </a:xfrm>
          <a:prstGeom prst="rect">
            <a:avLst/>
          </a:prstGeom>
        </p:spPr>
        <p:txBody>
          <a:bodyPr vert="horz" lIns="0" tIns="45720" rIns="9000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Akrobat ExtraBold" pitchFamily="2" charset="77"/>
                <a:ea typeface="Roboto" panose="02000000000000000000" pitchFamily="2" charset="0"/>
              </a:rPr>
              <a:t>2023: EMPOWERING A NEW GENERATION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AE1440-A47F-4E66-888D-7F2A5790A6B0}"/>
              </a:ext>
            </a:extLst>
          </p:cNvPr>
          <p:cNvSpPr txBox="1"/>
          <p:nvPr/>
        </p:nvSpPr>
        <p:spPr>
          <a:xfrm>
            <a:off x="295939" y="2051014"/>
            <a:ext cx="11600122" cy="38779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en-US" sz="2400" b="1" dirty="0">
                <a:latin typeface="Akrobat"/>
                <a:ea typeface="Roboto"/>
              </a:rPr>
              <a:t>Campaign: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Akrobat"/>
                <a:ea typeface="Roboto"/>
              </a:rPr>
              <a:t>Call for </a:t>
            </a:r>
            <a:r>
              <a:rPr lang="en-US" sz="2400" b="1" dirty="0">
                <a:latin typeface="Akrobat"/>
                <a:ea typeface="Roboto"/>
              </a:rPr>
              <a:t>Young Champions of the Earth </a:t>
            </a:r>
            <a:r>
              <a:rPr lang="en-US" sz="2400" dirty="0">
                <a:latin typeface="Akrobat"/>
                <a:ea typeface="Roboto"/>
              </a:rPr>
              <a:t>launched, aligned with report findings and relevant messaging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latin typeface="Akrobat"/>
                <a:ea typeface="Roboto"/>
              </a:rPr>
              <a:t>Young Champions campaign built out to restoration incubator, </a:t>
            </a:r>
            <a:r>
              <a:rPr lang="en-US" sz="2400" dirty="0">
                <a:latin typeface="Akrobat"/>
                <a:ea typeface="Roboto"/>
              </a:rPr>
              <a:t>with donor-support to include: 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Akrobat"/>
                <a:ea typeface="Roboto"/>
              </a:rPr>
              <a:t>Capacity building (incubator)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Akrobat"/>
                <a:ea typeface="Roboto"/>
              </a:rPr>
              <a:t>Campaigning support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Akrobat"/>
                <a:ea typeface="Roboto"/>
              </a:rPr>
              <a:t>In-country support through UN Decade Partner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Akrobat"/>
                <a:ea typeface="Roboto"/>
              </a:rPr>
              <a:t>In-country youth campaigns targeting formal and informal education, co-led by Young Champs and UN Decade Partner / UNEP,  to scale ideas and empower 10,000+ young people </a:t>
            </a:r>
          </a:p>
        </p:txBody>
      </p:sp>
    </p:spTree>
    <p:extLst>
      <p:ext uri="{BB962C8B-B14F-4D97-AF65-F5344CB8AC3E}">
        <p14:creationId xmlns:p14="http://schemas.microsoft.com/office/powerpoint/2010/main" val="2108472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0DB358-98A9-9844-A663-BAF5697988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332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81021D4-3ABB-414A-B672-643387B7067F}"/>
              </a:ext>
            </a:extLst>
          </p:cNvPr>
          <p:cNvSpPr/>
          <p:nvPr/>
        </p:nvSpPr>
        <p:spPr>
          <a:xfrm>
            <a:off x="6508376" y="2562019"/>
            <a:ext cx="5683623" cy="46166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Akrobat ExtraBold" pitchFamily="2" charset="77"/>
                <a:ea typeface="Roboto"/>
              </a:rPr>
              <a:t>JOIN #GENERATIONRESTORATION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D22CEF-4FB1-48DC-A6DF-D1D9DFFD10B5}"/>
              </a:ext>
            </a:extLst>
          </p:cNvPr>
          <p:cNvSpPr/>
          <p:nvPr/>
        </p:nvSpPr>
        <p:spPr>
          <a:xfrm>
            <a:off x="6508377" y="3023684"/>
            <a:ext cx="5567082" cy="140038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r>
              <a:rPr lang="en-US" sz="9100" b="1">
                <a:solidFill>
                  <a:schemeClr val="bg1"/>
                </a:solidFill>
                <a:latin typeface="Akrobat ExtraBold" pitchFamily="2" charset="77"/>
                <a:ea typeface="Roboto"/>
              </a:rPr>
              <a:t>THANK YOU </a:t>
            </a:r>
            <a:endParaRPr lang="en-US" sz="9100" b="1">
              <a:solidFill>
                <a:schemeClr val="bg1"/>
              </a:solidFill>
              <a:latin typeface="Akrobat ExtraBold" pitchFamily="2" charset="77"/>
              <a:ea typeface="Roboto" pitchFamily="2" charset="0"/>
            </a:endParaRPr>
          </a:p>
        </p:txBody>
      </p:sp>
      <p:pic>
        <p:nvPicPr>
          <p:cNvPr id="6" name="Image 10">
            <a:extLst>
              <a:ext uri="{FF2B5EF4-FFF2-40B4-BE49-F238E27FC236}">
                <a16:creationId xmlns:a16="http://schemas.microsoft.com/office/drawing/2014/main" id="{9982C6DF-11E8-4643-8C76-965402EAA4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8377" y="4475532"/>
            <a:ext cx="5131655" cy="7517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849E4AA-CF95-8045-BAD1-3C6AEB745A2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0" y="5295026"/>
            <a:ext cx="12182140" cy="78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997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E32F4E-45C6-4B44-A188-40B22EC10293}"/>
              </a:ext>
            </a:extLst>
          </p:cNvPr>
          <p:cNvSpPr txBox="1"/>
          <p:nvPr/>
        </p:nvSpPr>
        <p:spPr>
          <a:xfrm>
            <a:off x="745850" y="1697905"/>
            <a:ext cx="4642579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ZA" sz="2000" b="1" dirty="0">
                <a:latin typeface="Akrobat" pitchFamily="2" charset="77"/>
                <a:ea typeface="Roboto"/>
              </a:rPr>
              <a:t>2021: Building the Movement</a:t>
            </a:r>
          </a:p>
          <a:p>
            <a:endParaRPr lang="en-ZA" sz="2000" b="1" dirty="0">
              <a:latin typeface="Akrobat" pitchFamily="2" charset="77"/>
              <a:ea typeface="Roboto"/>
            </a:endParaRPr>
          </a:p>
          <a:p>
            <a:r>
              <a:rPr lang="en-ZA" sz="2000" b="1" dirty="0">
                <a:latin typeface="Akrobat" pitchFamily="2" charset="77"/>
                <a:ea typeface="Roboto"/>
              </a:rPr>
              <a:t>2022: Calling for Action </a:t>
            </a:r>
          </a:p>
          <a:p>
            <a:endParaRPr lang="en-ZA" sz="2000" b="1" dirty="0">
              <a:latin typeface="Akrobat" pitchFamily="2" charset="77"/>
              <a:ea typeface="Roboto"/>
            </a:endParaRPr>
          </a:p>
          <a:p>
            <a:r>
              <a:rPr lang="en-ZA" sz="2000" b="1" dirty="0">
                <a:latin typeface="Akrobat" pitchFamily="2" charset="77"/>
                <a:ea typeface="Roboto"/>
              </a:rPr>
              <a:t>2023: Empowering a new generation </a:t>
            </a:r>
          </a:p>
          <a:p>
            <a:endParaRPr lang="en-ZA" sz="2000" b="1" dirty="0">
              <a:latin typeface="Akrobat" pitchFamily="2" charset="77"/>
              <a:ea typeface="Roboto"/>
            </a:endParaRPr>
          </a:p>
          <a:p>
            <a:r>
              <a:rPr lang="en-ZA" sz="2000" b="1" i="1" dirty="0">
                <a:latin typeface="Akrobat" pitchFamily="2" charset="77"/>
                <a:ea typeface="Roboto"/>
              </a:rPr>
              <a:t>2024: Focus on results (TBD)*</a:t>
            </a:r>
          </a:p>
          <a:p>
            <a:endParaRPr lang="en-ZA" sz="2000" b="1" i="1" dirty="0">
              <a:latin typeface="Akrobat" pitchFamily="2" charset="77"/>
              <a:ea typeface="Roboto"/>
            </a:endParaRPr>
          </a:p>
          <a:p>
            <a:r>
              <a:rPr lang="en-ZA" sz="2000" b="1" i="1" dirty="0">
                <a:latin typeface="Akrobat" pitchFamily="2" charset="77"/>
                <a:ea typeface="Roboto"/>
              </a:rPr>
              <a:t>2025: Celebration and renewed resolve (TBD)*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E78E63-BB09-4D66-961E-3B42513579B5}"/>
              </a:ext>
            </a:extLst>
          </p:cNvPr>
          <p:cNvSpPr txBox="1">
            <a:spLocks/>
          </p:cNvSpPr>
          <p:nvPr/>
        </p:nvSpPr>
        <p:spPr>
          <a:xfrm>
            <a:off x="766220" y="0"/>
            <a:ext cx="11511398" cy="1232664"/>
          </a:xfrm>
          <a:prstGeom prst="rect">
            <a:avLst/>
          </a:prstGeom>
        </p:spPr>
        <p:txBody>
          <a:bodyPr lIns="0" rIns="9000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578537"/>
                </a:solidFill>
                <a:latin typeface="Akrobat ExtraBold" pitchFamily="2" charset="77"/>
                <a:ea typeface="Roboto" pitchFamily="2" charset="0"/>
              </a:rPr>
              <a:t>OVERVIEW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FD4A37-6DAF-4345-A532-03E4C87B0C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9157" y="0"/>
            <a:ext cx="5872842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231E6D-0F44-8443-B1F9-D7B34974C9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0" y="5567082"/>
            <a:ext cx="12182140" cy="5109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870A36-58B0-4543-868B-D5516CA9A300}"/>
              </a:ext>
            </a:extLst>
          </p:cNvPr>
          <p:cNvSpPr txBox="1"/>
          <p:nvPr/>
        </p:nvSpPr>
        <p:spPr>
          <a:xfrm>
            <a:off x="159487" y="6358270"/>
            <a:ext cx="5571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*aligned with scheduled report to General Assembly</a:t>
            </a:r>
          </a:p>
        </p:txBody>
      </p:sp>
    </p:spTree>
    <p:extLst>
      <p:ext uri="{BB962C8B-B14F-4D97-AF65-F5344CB8AC3E}">
        <p14:creationId xmlns:p14="http://schemas.microsoft.com/office/powerpoint/2010/main" val="2915944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78114FA-367C-4583-989A-AF9B75B67084}"/>
              </a:ext>
            </a:extLst>
          </p:cNvPr>
          <p:cNvSpPr txBox="1"/>
          <p:nvPr/>
        </p:nvSpPr>
        <p:spPr>
          <a:xfrm>
            <a:off x="596100" y="2071469"/>
            <a:ext cx="7698814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en-US" sz="2400" b="1" dirty="0">
                <a:latin typeface="Akrobat"/>
                <a:ea typeface="Roboto"/>
              </a:rPr>
              <a:t>The Science Basis: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Akrobat"/>
                <a:ea typeface="Roboto"/>
              </a:rPr>
              <a:t>Only ten more years to </a:t>
            </a:r>
            <a:r>
              <a:rPr lang="en-US" sz="2400" b="1" dirty="0">
                <a:latin typeface="Akrobat"/>
                <a:ea typeface="Roboto"/>
              </a:rPr>
              <a:t>avoid catastrophic climate change and biodiversity loss</a:t>
            </a:r>
            <a:r>
              <a:rPr lang="en-US" sz="2400" dirty="0">
                <a:latin typeface="Akrobat"/>
                <a:ea typeface="Roboto"/>
              </a:rPr>
              <a:t> (IPCC, IPBES)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latin typeface="Akrobat"/>
                <a:ea typeface="Roboto"/>
              </a:rPr>
              <a:t>75% of Earth’s lands, 66% of oceans severely impacted </a:t>
            </a:r>
            <a:r>
              <a:rPr lang="en-US" sz="2400" dirty="0">
                <a:latin typeface="Akrobat"/>
                <a:ea typeface="Roboto"/>
              </a:rPr>
              <a:t>by human activity (IPBES)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latin typeface="Akrobat"/>
                <a:ea typeface="Roboto"/>
              </a:rPr>
              <a:t>40% of world population suffering </a:t>
            </a:r>
            <a:r>
              <a:rPr lang="en-US" sz="2400" dirty="0">
                <a:latin typeface="Akrobat"/>
                <a:ea typeface="Roboto"/>
              </a:rPr>
              <a:t>effects of soil degradation (IPBES); </a:t>
            </a:r>
            <a:r>
              <a:rPr lang="en-US" sz="2400" b="1" dirty="0">
                <a:latin typeface="Akrobat"/>
                <a:ea typeface="Roboto"/>
              </a:rPr>
              <a:t>1.5°C </a:t>
            </a:r>
            <a:r>
              <a:rPr lang="en-US" sz="2400" dirty="0">
                <a:latin typeface="Akrobat"/>
                <a:ea typeface="Roboto"/>
              </a:rPr>
              <a:t>(or even 2°C) </a:t>
            </a:r>
            <a:r>
              <a:rPr lang="en-US" sz="2400" b="1" dirty="0">
                <a:latin typeface="Akrobat"/>
                <a:ea typeface="Roboto"/>
              </a:rPr>
              <a:t>goal no longer attainable</a:t>
            </a:r>
            <a:r>
              <a:rPr lang="en-US" sz="2400" dirty="0">
                <a:latin typeface="Akrobat"/>
                <a:ea typeface="Roboto"/>
              </a:rPr>
              <a:t> without boosting carbon sinks (IPCC)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/>
                <a:ea typeface="Roboto"/>
              </a:rPr>
              <a:t>UN Decade on Ecosystem Restoration </a:t>
            </a:r>
            <a:r>
              <a:rPr lang="en-US" sz="2400" b="1" dirty="0">
                <a:latin typeface="Akrobat"/>
                <a:ea typeface="Roboto"/>
              </a:rPr>
              <a:t>t</a:t>
            </a:r>
            <a:r>
              <a:rPr lang="en-US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krobat"/>
                <a:ea typeface="Roboto"/>
              </a:rPr>
              <a:t>imeline</a:t>
            </a:r>
            <a:r>
              <a:rPr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/>
                <a:ea typeface="Roboto"/>
              </a:rPr>
              <a:t> not a coincidence</a:t>
            </a:r>
            <a:r>
              <a:rPr lang="en-US" sz="2400" b="1" dirty="0">
                <a:latin typeface="Akrobat"/>
                <a:ea typeface="Roboto"/>
              </a:rPr>
              <a:t> </a:t>
            </a:r>
            <a:r>
              <a:rPr lang="en-US" sz="2400" dirty="0">
                <a:latin typeface="Akrobat"/>
                <a:ea typeface="Roboto"/>
              </a:rPr>
              <a:t>– but an idea whose time has come</a:t>
            </a:r>
            <a:endParaRPr lang="en-ZA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krobat" pitchFamily="2" charset="77"/>
              <a:ea typeface="Roboto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B726CA-4809-6B4D-8489-A29F9EB4C1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-1"/>
            <a:ext cx="12192000" cy="186962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4257FCE-FDBE-4A69-8399-9DCD2A20C1C9}"/>
              </a:ext>
            </a:extLst>
          </p:cNvPr>
          <p:cNvSpPr txBox="1">
            <a:spLocks/>
          </p:cNvSpPr>
          <p:nvPr/>
        </p:nvSpPr>
        <p:spPr>
          <a:xfrm>
            <a:off x="596100" y="-2"/>
            <a:ext cx="10644107" cy="1077688"/>
          </a:xfrm>
          <a:prstGeom prst="rect">
            <a:avLst/>
          </a:prstGeom>
        </p:spPr>
        <p:txBody>
          <a:bodyPr vert="horz" lIns="0" tIns="45720" rIns="9000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  <a:latin typeface="Akrobat ExtraBold" pitchFamily="2" charset="77"/>
                <a:ea typeface="Roboto" panose="02000000000000000000" pitchFamily="2" charset="0"/>
              </a:rPr>
              <a:t>2021: LAUNCHING #GENERATIONRESTORATION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1409F0-C648-4507-8027-66EC78A21F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0338" y="1922958"/>
            <a:ext cx="2157378" cy="3049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FB3D59-84CF-471F-BA5E-6AC5DC96BC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4914" y="3773942"/>
            <a:ext cx="2165894" cy="2801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079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68"/>
    </mc:Choice>
    <mc:Fallback xmlns="">
      <p:transition spd="slow" advTm="1946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78114FA-367C-4583-989A-AF9B75B67084}"/>
              </a:ext>
            </a:extLst>
          </p:cNvPr>
          <p:cNvSpPr txBox="1"/>
          <p:nvPr/>
        </p:nvSpPr>
        <p:spPr>
          <a:xfrm>
            <a:off x="596100" y="2496771"/>
            <a:ext cx="7698814" cy="32778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Akrobat"/>
                <a:ea typeface="Roboto"/>
              </a:rPr>
              <a:t>Public launch with </a:t>
            </a:r>
            <a:r>
              <a:rPr lang="en-US" sz="2400" b="1" dirty="0">
                <a:latin typeface="Akrobat"/>
                <a:ea typeface="Roboto"/>
              </a:rPr>
              <a:t>World Environment Day 2021 </a:t>
            </a:r>
            <a:r>
              <a:rPr lang="en-US" sz="2400" dirty="0">
                <a:latin typeface="Akrobat"/>
                <a:ea typeface="Roboto"/>
              </a:rPr>
              <a:t>– </a:t>
            </a:r>
            <a:r>
              <a:rPr lang="en-US" sz="2400" i="1" dirty="0">
                <a:latin typeface="Akrobat"/>
                <a:ea typeface="Roboto"/>
              </a:rPr>
              <a:t>Reimagine. Recreate. Restore. </a:t>
            </a:r>
            <a:endParaRPr lang="en-US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Akrobat"/>
                <a:ea typeface="Roboto"/>
              </a:rPr>
              <a:t>Significant </a:t>
            </a:r>
            <a:r>
              <a:rPr lang="en-US" sz="2400" b="1" dirty="0">
                <a:latin typeface="Akrobat"/>
                <a:ea typeface="Roboto"/>
              </a:rPr>
              <a:t>political and private sector commitments to restoration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/>
                <a:ea typeface="Roboto"/>
              </a:rPr>
              <a:t>Snap Challenge </a:t>
            </a:r>
            <a:r>
              <a:rPr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/>
                <a:ea typeface="Roboto"/>
              </a:rPr>
              <a:t>engages </a:t>
            </a:r>
            <a:r>
              <a:rPr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/>
                <a:ea typeface="Roboto"/>
              </a:rPr>
              <a:t>millions o</a:t>
            </a:r>
            <a:r>
              <a:rPr lang="en-US" sz="2400" b="1" dirty="0">
                <a:latin typeface="Akrobat"/>
                <a:ea typeface="Roboto"/>
              </a:rPr>
              <a:t>n social media</a:t>
            </a:r>
            <a:r>
              <a:rPr lang="en-US" sz="2400" dirty="0">
                <a:latin typeface="Akrobat"/>
                <a:ea typeface="Roboto"/>
              </a:rPr>
              <a:t> around restoration practices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/>
                <a:ea typeface="Roboto"/>
              </a:rPr>
              <a:t>More than </a:t>
            </a:r>
            <a:r>
              <a:rPr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/>
                <a:ea typeface="Roboto"/>
              </a:rPr>
              <a:t>42,000 media articles </a:t>
            </a:r>
            <a:r>
              <a:rPr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/>
                <a:ea typeface="Roboto"/>
              </a:rPr>
              <a:t>on Decade Launch and World Environment Day – 17% increase to previous campaign</a:t>
            </a:r>
            <a:endParaRPr lang="en-ZA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krobat" pitchFamily="2" charset="77"/>
              <a:ea typeface="Roboto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B726CA-4809-6B4D-8489-A29F9EB4C1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-1"/>
            <a:ext cx="12192000" cy="186962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4257FCE-FDBE-4A69-8399-9DCD2A20C1C9}"/>
              </a:ext>
            </a:extLst>
          </p:cNvPr>
          <p:cNvSpPr txBox="1">
            <a:spLocks/>
          </p:cNvSpPr>
          <p:nvPr/>
        </p:nvSpPr>
        <p:spPr>
          <a:xfrm>
            <a:off x="596100" y="-2"/>
            <a:ext cx="10644107" cy="1077688"/>
          </a:xfrm>
          <a:prstGeom prst="rect">
            <a:avLst/>
          </a:prstGeom>
        </p:spPr>
        <p:txBody>
          <a:bodyPr vert="horz" lIns="0" tIns="45720" rIns="9000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  <a:latin typeface="Akrobat ExtraBold" pitchFamily="2" charset="77"/>
                <a:ea typeface="Roboto" panose="02000000000000000000" pitchFamily="2" charset="0"/>
              </a:rPr>
              <a:t>2021: LAUNCHING #GENERATIONRESTORATION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C86545-7A34-4F73-86B6-118C9E57E6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521" y="2160117"/>
            <a:ext cx="3062375" cy="17869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4A39F4-5120-4E0A-9936-DFE9D3DF5D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9521" y="4135681"/>
            <a:ext cx="3055607" cy="1996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223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68"/>
    </mc:Choice>
    <mc:Fallback xmlns="">
      <p:transition spd="slow" advTm="1946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6B726CA-4809-6B4D-8489-A29F9EB4C1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-1"/>
            <a:ext cx="12192000" cy="186962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4257FCE-FDBE-4A69-8399-9DCD2A20C1C9}"/>
              </a:ext>
            </a:extLst>
          </p:cNvPr>
          <p:cNvSpPr txBox="1">
            <a:spLocks/>
          </p:cNvSpPr>
          <p:nvPr/>
        </p:nvSpPr>
        <p:spPr>
          <a:xfrm>
            <a:off x="596100" y="-2"/>
            <a:ext cx="10644107" cy="1077688"/>
          </a:xfrm>
          <a:prstGeom prst="rect">
            <a:avLst/>
          </a:prstGeom>
        </p:spPr>
        <p:txBody>
          <a:bodyPr vert="horz" lIns="0" tIns="45720" rIns="9000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  <a:latin typeface="Akrobat ExtraBold" pitchFamily="2" charset="77"/>
                <a:ea typeface="Roboto" panose="02000000000000000000" pitchFamily="2" charset="0"/>
              </a:rPr>
              <a:t>2021: LAUNCHING #GENERATIONRESTORATION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1D4541-AF26-41AA-9AD6-F269E6AD09D4}"/>
              </a:ext>
            </a:extLst>
          </p:cNvPr>
          <p:cNvSpPr txBox="1"/>
          <p:nvPr/>
        </p:nvSpPr>
        <p:spPr>
          <a:xfrm>
            <a:off x="472860" y="2036311"/>
            <a:ext cx="11566739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krobat"/>
              </a:rPr>
              <a:t>More than </a:t>
            </a:r>
            <a:r>
              <a:rPr lang="en-US" sz="2000" b="1" dirty="0">
                <a:latin typeface="Akrobat"/>
              </a:rPr>
              <a:t>150 partners </a:t>
            </a:r>
            <a:r>
              <a:rPr lang="en-US" sz="2000" dirty="0">
                <a:latin typeface="Akrobat"/>
              </a:rPr>
              <a:t>– from UN Agencies to ecopreneurs and restoration implementers – have joined UN Decade; combined reach of at least 600 Million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ZA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/>
                <a:ea typeface="Roboto"/>
              </a:rPr>
              <a:t>Outreach through </a:t>
            </a:r>
            <a:r>
              <a:rPr lang="en-ZA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/>
                <a:ea typeface="Roboto"/>
              </a:rPr>
              <a:t>culture, arts and science; Film Festivals</a:t>
            </a:r>
            <a:r>
              <a:rPr lang="en-ZA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/>
                <a:ea typeface="Roboto"/>
              </a:rPr>
              <a:t>; </a:t>
            </a:r>
            <a:r>
              <a:rPr lang="en-ZA" sz="2000" b="1" dirty="0">
                <a:latin typeface="Akrobat"/>
                <a:ea typeface="Roboto"/>
              </a:rPr>
              <a:t>University challenge </a:t>
            </a:r>
            <a:r>
              <a:rPr lang="en-ZA" sz="2000" dirty="0">
                <a:latin typeface="Akrobat"/>
                <a:ea typeface="Roboto"/>
              </a:rPr>
              <a:t>with over 1,000 universities; </a:t>
            </a:r>
            <a:r>
              <a:rPr lang="en-ZA" sz="2000" b="1" dirty="0" err="1">
                <a:latin typeface="Akrobat"/>
                <a:ea typeface="Roboto"/>
              </a:rPr>
              <a:t>streetart</a:t>
            </a:r>
            <a:r>
              <a:rPr lang="en-ZA" sz="2000" b="1" dirty="0">
                <a:latin typeface="Akrobat"/>
                <a:ea typeface="Roboto"/>
              </a:rPr>
              <a:t> collective</a:t>
            </a:r>
            <a:r>
              <a:rPr lang="en-ZA" sz="2000" dirty="0">
                <a:latin typeface="Akrobat"/>
                <a:ea typeface="Roboto"/>
              </a:rPr>
              <a:t> pledges 50 restoration murals across the globe. More examples on </a:t>
            </a:r>
            <a:r>
              <a:rPr lang="en-ZA" sz="2000" dirty="0">
                <a:latin typeface="Akrobat"/>
                <a:ea typeface="Roboto"/>
                <a:hlinkClick r:id="rId4"/>
              </a:rPr>
              <a:t>www.decadeonrestoration.org</a:t>
            </a:r>
            <a:r>
              <a:rPr lang="en-ZA" sz="2000" dirty="0">
                <a:latin typeface="Akrobat"/>
                <a:ea typeface="Roboto"/>
              </a:rPr>
              <a:t>  </a:t>
            </a:r>
            <a:endParaRPr lang="en-ZA" sz="2000" dirty="0">
              <a:latin typeface="Akrobat" pitchFamily="2" charset="77"/>
              <a:ea typeface="Roboto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ZA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/>
                <a:ea typeface="Roboto"/>
              </a:rPr>
              <a:t>UN Decade </a:t>
            </a:r>
            <a:r>
              <a:rPr lang="en-ZA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/>
                <a:ea typeface="Roboto"/>
              </a:rPr>
              <a:t>Advisory Board </a:t>
            </a:r>
            <a:r>
              <a:rPr lang="en-ZA" sz="2000" dirty="0">
                <a:latin typeface="Akrobat"/>
                <a:ea typeface="Roboto"/>
              </a:rPr>
              <a:t>brings together leading thinkers, artists, educators, indigenous rights activists, film-makers and many more for restoration </a:t>
            </a:r>
            <a:endParaRPr lang="en-ZA" sz="2000" dirty="0">
              <a:latin typeface="Akrobat" pitchFamily="2" charset="77"/>
              <a:ea typeface="Roboto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1AE9ABC-36F3-4665-91A0-2DEFF99C78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009" y="4580634"/>
            <a:ext cx="2103904" cy="21039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54ED6E0-1736-4A0B-9010-3233DD43464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7921" y="4580634"/>
            <a:ext cx="2664226" cy="21039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F1B1888-974D-4BBD-A83B-FBBEFF84CB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3155" y="4580634"/>
            <a:ext cx="3996326" cy="20980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3AA419-7A52-495D-AD17-A0746819A9B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0489" y="4580634"/>
            <a:ext cx="2034983" cy="209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47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68"/>
    </mc:Choice>
    <mc:Fallback xmlns="">
      <p:transition spd="slow" advTm="1946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6B726CA-4809-6B4D-8489-A29F9EB4C1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-1"/>
            <a:ext cx="12192000" cy="186962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4257FCE-FDBE-4A69-8399-9DCD2A20C1C9}"/>
              </a:ext>
            </a:extLst>
          </p:cNvPr>
          <p:cNvSpPr txBox="1">
            <a:spLocks/>
          </p:cNvSpPr>
          <p:nvPr/>
        </p:nvSpPr>
        <p:spPr>
          <a:xfrm>
            <a:off x="596100" y="-2"/>
            <a:ext cx="10644107" cy="1077688"/>
          </a:xfrm>
          <a:prstGeom prst="rect">
            <a:avLst/>
          </a:prstGeom>
        </p:spPr>
        <p:txBody>
          <a:bodyPr vert="horz" lIns="0" tIns="45720" rIns="9000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  <a:latin typeface="Akrobat ExtraBold" pitchFamily="2" charset="77"/>
                <a:ea typeface="Roboto" panose="02000000000000000000" pitchFamily="2" charset="0"/>
              </a:rPr>
              <a:t>2021: LAUNCHING #GENERATIONRESTORATION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1D4541-AF26-41AA-9AD6-F269E6AD09D4}"/>
              </a:ext>
            </a:extLst>
          </p:cNvPr>
          <p:cNvSpPr txBox="1"/>
          <p:nvPr/>
        </p:nvSpPr>
        <p:spPr>
          <a:xfrm>
            <a:off x="472860" y="2036311"/>
            <a:ext cx="1156673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ZA" sz="2400" b="1" dirty="0">
                <a:latin typeface="Akrobat" pitchFamily="2" charset="77"/>
                <a:ea typeface="Roboto"/>
              </a:rPr>
              <a:t>PUTTING ECOSYSTEM RESTORATION ON THE GLOBAL AGENDA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A3744D-C516-4BA9-BAE8-AFC365A33C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9479" y="2154302"/>
            <a:ext cx="3404481" cy="4403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102472-4411-4BBA-B110-9EDD0F8D6E15}"/>
              </a:ext>
            </a:extLst>
          </p:cNvPr>
          <p:cNvSpPr txBox="1"/>
          <p:nvPr/>
        </p:nvSpPr>
        <p:spPr>
          <a:xfrm>
            <a:off x="596100" y="2955851"/>
            <a:ext cx="68877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Twitter’s marketing analysis, based on billions of tweets and conversations, identifies “The Great Restoration” as one of three trends too big to miss in 2022</a:t>
            </a:r>
          </a:p>
        </p:txBody>
      </p:sp>
    </p:spTree>
    <p:extLst>
      <p:ext uri="{BB962C8B-B14F-4D97-AF65-F5344CB8AC3E}">
        <p14:creationId xmlns:p14="http://schemas.microsoft.com/office/powerpoint/2010/main" val="258357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68"/>
    </mc:Choice>
    <mc:Fallback xmlns="">
      <p:transition spd="slow" advTm="1946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24239D-174C-4434-AFCB-BC8D9DE009A2}"/>
              </a:ext>
            </a:extLst>
          </p:cNvPr>
          <p:cNvSpPr txBox="1"/>
          <p:nvPr/>
        </p:nvSpPr>
        <p:spPr>
          <a:xfrm>
            <a:off x="235376" y="3575962"/>
            <a:ext cx="5860624" cy="295465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400" b="1" dirty="0">
                <a:latin typeface="Akrobat"/>
                <a:ea typeface="Roboto"/>
              </a:rPr>
              <a:t>The Science Basis: </a:t>
            </a:r>
          </a:p>
          <a:p>
            <a:endParaRPr lang="en-US" sz="2400" b="1" dirty="0">
              <a:latin typeface="Akrobat"/>
              <a:ea typeface="Roboto"/>
            </a:endParaRPr>
          </a:p>
          <a:p>
            <a:r>
              <a:rPr lang="en-US" sz="2400" dirty="0">
                <a:latin typeface="Akrobat" pitchFamily="2" charset="77"/>
              </a:rPr>
              <a:t>Countries have already pledged to restore more than </a:t>
            </a:r>
            <a:r>
              <a:rPr lang="en-US" sz="2400" b="1" dirty="0">
                <a:latin typeface="Akrobat" pitchFamily="2" charset="77"/>
              </a:rPr>
              <a:t>1 billion hectares </a:t>
            </a:r>
            <a:r>
              <a:rPr lang="en-US" sz="2400" dirty="0">
                <a:latin typeface="Akrobat" pitchFamily="2" charset="77"/>
              </a:rPr>
              <a:t>– an area larger than China – as part of their commitments to </a:t>
            </a:r>
            <a:r>
              <a:rPr lang="en-US" sz="2400" b="1" dirty="0">
                <a:latin typeface="Akrobat" pitchFamily="2" charset="77"/>
              </a:rPr>
              <a:t>Sustainable Development Goals and Rio Conventions </a:t>
            </a:r>
          </a:p>
          <a:p>
            <a:endParaRPr lang="en-US" sz="2400" i="1" dirty="0">
              <a:latin typeface="Akrobat" pitchFamily="2" charset="77"/>
            </a:endParaRPr>
          </a:p>
          <a:p>
            <a:r>
              <a:rPr lang="en-US" i="1" dirty="0">
                <a:latin typeface="Akrobat" pitchFamily="2" charset="77"/>
              </a:rPr>
              <a:t>(UNEP / FAO: Becoming Generation Restoration Report)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A02610-F784-49B3-8E5F-9CDABFA987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685798"/>
            <a:ext cx="12192000" cy="2596241"/>
          </a:xfrm>
          <a:prstGeom prst="rect">
            <a:avLst/>
          </a:prstGeom>
        </p:spPr>
      </p:pic>
      <p:pic>
        <p:nvPicPr>
          <p:cNvPr id="3" name="Picture 2" descr="A picture containing mollusk&#10;&#10;Description automatically generated">
            <a:extLst>
              <a:ext uri="{FF2B5EF4-FFF2-40B4-BE49-F238E27FC236}">
                <a16:creationId xmlns:a16="http://schemas.microsoft.com/office/drawing/2014/main" id="{76B50A0E-2EF1-154D-A41C-EEFED5F667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-1"/>
            <a:ext cx="12192000" cy="186962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2E78E63-BB09-4D66-961E-3B42513579B5}"/>
              </a:ext>
            </a:extLst>
          </p:cNvPr>
          <p:cNvSpPr txBox="1">
            <a:spLocks/>
          </p:cNvSpPr>
          <p:nvPr/>
        </p:nvSpPr>
        <p:spPr>
          <a:xfrm>
            <a:off x="596100" y="-1"/>
            <a:ext cx="11511398" cy="1077687"/>
          </a:xfrm>
          <a:prstGeom prst="rect">
            <a:avLst/>
          </a:prstGeom>
        </p:spPr>
        <p:txBody>
          <a:bodyPr lIns="0" rIns="9000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Akrobat ExtraBold" pitchFamily="2" charset="77"/>
                <a:ea typeface="Roboto" pitchFamily="2" charset="0"/>
              </a:rPr>
              <a:t>2022: FROM COMMITMENTS TO ACTION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AF64D7-8E4D-D844-B5FE-3D38D0C5721D}"/>
              </a:ext>
            </a:extLst>
          </p:cNvPr>
          <p:cNvSpPr txBox="1"/>
          <p:nvPr/>
        </p:nvSpPr>
        <p:spPr>
          <a:xfrm>
            <a:off x="6569803" y="3476847"/>
            <a:ext cx="5386821" cy="333937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100" b="1" dirty="0">
                <a:solidFill>
                  <a:srgbClr val="00B0F0"/>
                </a:solidFill>
                <a:latin typeface="Akrobat" pitchFamily="2" charset="77"/>
              </a:rPr>
              <a:t>BUT…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sz="2100" b="1" dirty="0">
                <a:latin typeface="Akrobat" pitchFamily="2" charset="77"/>
              </a:rPr>
              <a:t>little is known about quality </a:t>
            </a:r>
            <a:r>
              <a:rPr lang="en-US" sz="2100" dirty="0">
                <a:latin typeface="Akrobat" pitchFamily="2" charset="77"/>
              </a:rPr>
              <a:t>of restoration and </a:t>
            </a:r>
            <a:r>
              <a:rPr lang="en-US" sz="2100" b="1" dirty="0">
                <a:latin typeface="Akrobat" pitchFamily="2" charset="77"/>
              </a:rPr>
              <a:t>progress</a:t>
            </a:r>
            <a:r>
              <a:rPr lang="en-US" sz="2100" dirty="0">
                <a:latin typeface="Akrobat" pitchFamily="2" charset="77"/>
              </a:rPr>
              <a:t> towards goals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sz="2100" b="1" dirty="0">
                <a:latin typeface="Akrobat" pitchFamily="2" charset="77"/>
              </a:rPr>
              <a:t>citizens are mostly unaware </a:t>
            </a:r>
            <a:r>
              <a:rPr lang="en-US" sz="2100" dirty="0">
                <a:latin typeface="Akrobat" pitchFamily="2" charset="77"/>
              </a:rPr>
              <a:t>of pledges to action  within their countries and globally 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sz="2100" dirty="0">
                <a:latin typeface="Akrobat" pitchFamily="2" charset="77"/>
              </a:rPr>
              <a:t>restoration success stories and </a:t>
            </a:r>
            <a:r>
              <a:rPr lang="en-US" sz="2100" b="1" dirty="0">
                <a:latin typeface="Akrobat" pitchFamily="2" charset="77"/>
              </a:rPr>
              <a:t>lessons learned not communicated widely </a:t>
            </a:r>
          </a:p>
          <a:p>
            <a:pPr algn="ctr"/>
            <a:r>
              <a:rPr lang="en-US" sz="2400" b="1" dirty="0">
                <a:latin typeface="Akrobat" pitchFamily="2" charset="77"/>
              </a:rPr>
              <a:t>= Not enough action on the ground</a:t>
            </a:r>
          </a:p>
        </p:txBody>
      </p:sp>
    </p:spTree>
    <p:extLst>
      <p:ext uri="{BB962C8B-B14F-4D97-AF65-F5344CB8AC3E}">
        <p14:creationId xmlns:p14="http://schemas.microsoft.com/office/powerpoint/2010/main" val="250987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462"/>
    </mc:Choice>
    <mc:Fallback xmlns="">
      <p:transition spd="slow" advTm="42462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D897D0C-851E-437C-9EA4-ABA69A3F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45222"/>
            <a:ext cx="12192000" cy="2336817"/>
          </a:xfrm>
          <a:prstGeom prst="rect">
            <a:avLst/>
          </a:prstGeom>
        </p:spPr>
      </p:pic>
      <p:pic>
        <p:nvPicPr>
          <p:cNvPr id="3" name="Picture 2" descr="A picture containing mollusk&#10;&#10;Description automatically generated">
            <a:extLst>
              <a:ext uri="{FF2B5EF4-FFF2-40B4-BE49-F238E27FC236}">
                <a16:creationId xmlns:a16="http://schemas.microsoft.com/office/drawing/2014/main" id="{76B50A0E-2EF1-154D-A41C-EEFED5F667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-1"/>
            <a:ext cx="12192000" cy="186962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2E78E63-BB09-4D66-961E-3B42513579B5}"/>
              </a:ext>
            </a:extLst>
          </p:cNvPr>
          <p:cNvSpPr txBox="1">
            <a:spLocks/>
          </p:cNvSpPr>
          <p:nvPr/>
        </p:nvSpPr>
        <p:spPr>
          <a:xfrm>
            <a:off x="596100" y="-1"/>
            <a:ext cx="11511398" cy="1077687"/>
          </a:xfrm>
          <a:prstGeom prst="rect">
            <a:avLst/>
          </a:prstGeom>
        </p:spPr>
        <p:txBody>
          <a:bodyPr lIns="0" rIns="9000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Akrobat ExtraBold" pitchFamily="2" charset="77"/>
                <a:ea typeface="Roboto" pitchFamily="2" charset="0"/>
              </a:rPr>
              <a:t>2022: FROM COMMITMENTS TO ACTION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22647A-AFAF-4BB8-9387-27813EF0AAF4}"/>
              </a:ext>
            </a:extLst>
          </p:cNvPr>
          <p:cNvSpPr txBox="1"/>
          <p:nvPr/>
        </p:nvSpPr>
        <p:spPr>
          <a:xfrm>
            <a:off x="180753" y="3896842"/>
            <a:ext cx="5252484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2400" b="1" dirty="0">
                <a:latin typeface="Akrobat" pitchFamily="2" charset="77"/>
              </a:rPr>
              <a:t>PUTTING A FACE TO THE PROMISE OF RESTORATION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krobat" pitchFamily="2" charset="77"/>
            </a:endParaRPr>
          </a:p>
          <a:p>
            <a:pPr>
              <a:spcAft>
                <a:spcPts val="600"/>
              </a:spcAft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 pitchFamily="2" charset="77"/>
              </a:rPr>
              <a:t>Ecosystem Restoration is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 pitchFamily="2" charset="77"/>
              </a:rPr>
              <a:t>possible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 pitchFamily="2" charset="77"/>
              </a:rPr>
              <a:t> and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 pitchFamily="2" charset="77"/>
              </a:rPr>
              <a:t>desirable</a:t>
            </a:r>
          </a:p>
          <a:p>
            <a:pPr>
              <a:spcAft>
                <a:spcPts val="600"/>
              </a:spcAft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 pitchFamily="2" charset="77"/>
              </a:rPr>
              <a:t>Yet, without concrete, widely publicized examples, it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 pitchFamily="2" charset="77"/>
              </a:rPr>
              <a:t>stays abstract and hard to grasp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" pitchFamily="2" charset="77"/>
              </a:rPr>
              <a:t> </a:t>
            </a:r>
            <a:endParaRPr lang="en-ZA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krobat" pitchFamily="2" charset="77"/>
              <a:ea typeface="Roboto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827CB9-7411-4B53-B9CC-93C7035F63D1}"/>
              </a:ext>
            </a:extLst>
          </p:cNvPr>
          <p:cNvSpPr txBox="1"/>
          <p:nvPr/>
        </p:nvSpPr>
        <p:spPr>
          <a:xfrm>
            <a:off x="5797637" y="5897390"/>
            <a:ext cx="5708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A9142B"/>
                </a:solidFill>
                <a:latin typeface="Akrobat SemiBold" pitchFamily="2" charset="77"/>
              </a:rPr>
              <a:t>Before and after images of restoration at the </a:t>
            </a:r>
            <a:r>
              <a:rPr lang="en-US" sz="1200" b="1" dirty="0">
                <a:solidFill>
                  <a:srgbClr val="A9142B"/>
                </a:solidFill>
                <a:latin typeface="Akrobat ExtraBold" pitchFamily="2" charset="77"/>
              </a:rPr>
              <a:t>Loess </a:t>
            </a:r>
            <a:r>
              <a:rPr lang="en-US" sz="1200" b="1" dirty="0" err="1">
                <a:solidFill>
                  <a:srgbClr val="A9142B"/>
                </a:solidFill>
                <a:latin typeface="Akrobat ExtraBold" pitchFamily="2" charset="77"/>
              </a:rPr>
              <a:t>Plateu</a:t>
            </a:r>
            <a:r>
              <a:rPr lang="en-US" sz="1200" b="1" dirty="0">
                <a:solidFill>
                  <a:srgbClr val="A9142B"/>
                </a:solidFill>
                <a:latin typeface="Akrobat ExtraBold" pitchFamily="2" charset="77"/>
              </a:rPr>
              <a:t>,</a:t>
            </a:r>
            <a:r>
              <a:rPr lang="en-US" sz="1200" b="1" dirty="0">
                <a:solidFill>
                  <a:srgbClr val="A9142B"/>
                </a:solidFill>
                <a:latin typeface="Akrobat SemiBold" pitchFamily="2" charset="77"/>
              </a:rPr>
              <a:t> where 4 million hectares of land have been restored and incomes of farmers have doubled</a:t>
            </a:r>
          </a:p>
        </p:txBody>
      </p:sp>
      <p:pic>
        <p:nvPicPr>
          <p:cNvPr id="13" name="Picture 12" descr="A picture containing text, mountain, nature, valley&#10;&#10;Description automatically generated">
            <a:extLst>
              <a:ext uri="{FF2B5EF4-FFF2-40B4-BE49-F238E27FC236}">
                <a16:creationId xmlns:a16="http://schemas.microsoft.com/office/drawing/2014/main" id="{B858DD22-827E-4356-8C29-6A2AFF13C5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18153" y="3139696"/>
            <a:ext cx="5588046" cy="241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9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462"/>
    </mc:Choice>
    <mc:Fallback xmlns="">
      <p:transition spd="slow" advTm="4246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ollusk&#10;&#10;Description automatically generated">
            <a:extLst>
              <a:ext uri="{FF2B5EF4-FFF2-40B4-BE49-F238E27FC236}">
                <a16:creationId xmlns:a16="http://schemas.microsoft.com/office/drawing/2014/main" id="{76B50A0E-2EF1-154D-A41C-EEFED5F667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-1"/>
            <a:ext cx="12192000" cy="186962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2E78E63-BB09-4D66-961E-3B42513579B5}"/>
              </a:ext>
            </a:extLst>
          </p:cNvPr>
          <p:cNvSpPr txBox="1">
            <a:spLocks/>
          </p:cNvSpPr>
          <p:nvPr/>
        </p:nvSpPr>
        <p:spPr>
          <a:xfrm>
            <a:off x="596100" y="-1"/>
            <a:ext cx="11511398" cy="1077687"/>
          </a:xfrm>
          <a:prstGeom prst="rect">
            <a:avLst/>
          </a:prstGeom>
        </p:spPr>
        <p:txBody>
          <a:bodyPr lIns="0" rIns="9000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Akrobat ExtraBold" pitchFamily="2" charset="77"/>
                <a:ea typeface="Roboto" pitchFamily="2" charset="0"/>
              </a:rPr>
              <a:t>2022: FROM COMMITMENTS TO ACTION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73D69B3-67E4-49C0-B517-02E858E70050}"/>
              </a:ext>
            </a:extLst>
          </p:cNvPr>
          <p:cNvSpPr txBox="1"/>
          <p:nvPr/>
        </p:nvSpPr>
        <p:spPr>
          <a:xfrm>
            <a:off x="766219" y="3368370"/>
            <a:ext cx="4894993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US" sz="2400" dirty="0">
                <a:latin typeface="Akrobat" pitchFamily="2" charset="77"/>
              </a:rPr>
              <a:t>“UN Decade Flagships are the first, best, or most promising example of ecosystem restoration, adding value and embodying the 10 Restoration Principles, and </a:t>
            </a:r>
            <a:r>
              <a:rPr lang="en-US" sz="2400" b="1" dirty="0">
                <a:latin typeface="Akrobat" pitchFamily="2" charset="77"/>
              </a:rPr>
              <a:t>inspiring</a:t>
            </a:r>
            <a:r>
              <a:rPr lang="en-US" sz="2400" dirty="0">
                <a:latin typeface="Akrobat" pitchFamily="2" charset="77"/>
              </a:rPr>
              <a:t> others to undertake or </a:t>
            </a:r>
            <a:r>
              <a:rPr lang="en-US" sz="2400" b="1" dirty="0">
                <a:latin typeface="Akrobat" pitchFamily="2" charset="77"/>
              </a:rPr>
              <a:t>accelerate </a:t>
            </a:r>
            <a:r>
              <a:rPr lang="en-US" sz="2400" dirty="0">
                <a:latin typeface="Akrobat" pitchFamily="2" charset="77"/>
              </a:rPr>
              <a:t>restoration at </a:t>
            </a:r>
            <a:r>
              <a:rPr lang="en-US" sz="2400" b="1" dirty="0">
                <a:latin typeface="Akrobat" pitchFamily="2" charset="77"/>
              </a:rPr>
              <a:t>significant scale</a:t>
            </a:r>
            <a:r>
              <a:rPr lang="en-US" sz="2400" dirty="0">
                <a:latin typeface="Akrobat" pitchFamily="2" charset="77"/>
              </a:rPr>
              <a:t>” </a:t>
            </a:r>
          </a:p>
          <a:p>
            <a:pPr lvl="0"/>
            <a:endParaRPr lang="en-US" sz="2400" dirty="0">
              <a:latin typeface="Akrobat" pitchFamily="2" charset="77"/>
            </a:endParaRPr>
          </a:p>
          <a:p>
            <a:pPr lvl="0"/>
            <a:r>
              <a:rPr lang="en-US" sz="1200" dirty="0">
                <a:latin typeface="Akrobat" pitchFamily="2" charset="77"/>
              </a:rPr>
              <a:t>Strategy for the UN Decade on Ecosystem Restoration</a:t>
            </a:r>
            <a:endParaRPr lang="en-KE" sz="1200" dirty="0">
              <a:latin typeface="Akrobat" pitchFamily="2" charset="77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46F404C-C93B-41DB-A43E-565BB2E69C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7636" y="3368370"/>
            <a:ext cx="5844364" cy="348963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A80EDCE-F3CC-4774-A2D9-70D17AB20841}"/>
              </a:ext>
            </a:extLst>
          </p:cNvPr>
          <p:cNvSpPr txBox="1"/>
          <p:nvPr/>
        </p:nvSpPr>
        <p:spPr>
          <a:xfrm>
            <a:off x="6347638" y="6596419"/>
            <a:ext cx="303320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Jake Davies, Project Seagrass, UN Decade Supporting Partner</a:t>
            </a:r>
            <a:endParaRPr lang="en-KE" sz="900">
              <a:solidFill>
                <a:schemeClr val="bg1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21F330F-D96B-41A5-BB16-AE7BCD307749}"/>
              </a:ext>
            </a:extLst>
          </p:cNvPr>
          <p:cNvSpPr txBox="1">
            <a:spLocks/>
          </p:cNvSpPr>
          <p:nvPr/>
        </p:nvSpPr>
        <p:spPr>
          <a:xfrm>
            <a:off x="716998" y="1869621"/>
            <a:ext cx="10758003" cy="1232664"/>
          </a:xfrm>
          <a:prstGeom prst="rect">
            <a:avLst/>
          </a:prstGeom>
        </p:spPr>
        <p:txBody>
          <a:bodyPr vert="horz" lIns="0" tIns="45720" rIns="9000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Akrobat ExtraBold"/>
                <a:ea typeface="Roboto"/>
              </a:rPr>
              <a:t>FOR MORE ACTION: </a:t>
            </a:r>
            <a:endParaRPr lang="en-US" dirty="0">
              <a:latin typeface="Akrobat ExtraBold"/>
              <a:ea typeface="Roboto"/>
            </a:endParaRPr>
          </a:p>
          <a:p>
            <a:r>
              <a:rPr lang="en-US" sz="3600" b="1" dirty="0">
                <a:latin typeface="Akrobat ExtraBold"/>
                <a:ea typeface="Roboto"/>
              </a:rPr>
              <a:t>OFFICIAL WORLD RESTORATION FLAGSHIPS</a:t>
            </a:r>
            <a:endParaRPr lang="en-US" dirty="0">
              <a:latin typeface="Akrobat ExtraBold"/>
              <a:ea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48208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462"/>
    </mc:Choice>
    <mc:Fallback xmlns="">
      <p:transition spd="slow" advTm="42462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3D228CCC007149A900ECA38F154A8D" ma:contentTypeVersion="13" ma:contentTypeDescription="Create a new document." ma:contentTypeScope="" ma:versionID="6229821780ed7adff234d92c8e810bf8">
  <xsd:schema xmlns:xsd="http://www.w3.org/2001/XMLSchema" xmlns:xs="http://www.w3.org/2001/XMLSchema" xmlns:p="http://schemas.microsoft.com/office/2006/metadata/properties" xmlns:ns2="db0a13e8-cc9f-47f9-8dee-2f2f9ff3c01a" xmlns:ns3="d7fccc5a-921d-479f-a076-c087a46d8368" targetNamespace="http://schemas.microsoft.com/office/2006/metadata/properties" ma:root="true" ma:fieldsID="29fbe116f0483d5d259e9c86ed22fb03" ns2:_="" ns3:_="">
    <xsd:import namespace="db0a13e8-cc9f-47f9-8dee-2f2f9ff3c01a"/>
    <xsd:import namespace="d7fccc5a-921d-479f-a076-c087a46d83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0a13e8-cc9f-47f9-8dee-2f2f9ff3c0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ccc5a-921d-479f-a076-c087a46d836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7fccc5a-921d-479f-a076-c087a46d8368">
      <UserInfo>
        <DisplayName>Annie Muchai</DisplayName>
        <AccountId>740</AccountId>
        <AccountType/>
      </UserInfo>
      <UserInfo>
        <DisplayName>Joanne Maina</DisplayName>
        <AccountId>2162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B8CBE2E-8366-4384-AE0C-D5CF0524EF0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B6DC5C-72D4-496F-99C4-684BE4BE5095}">
  <ds:schemaRefs>
    <ds:schemaRef ds:uri="d7fccc5a-921d-479f-a076-c087a46d8368"/>
    <ds:schemaRef ds:uri="db0a13e8-cc9f-47f9-8dee-2f2f9ff3c0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8028B0A-612F-4D51-9468-C5F9D13D8057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db0a13e8-cc9f-47f9-8dee-2f2f9ff3c01a"/>
    <ds:schemaRef ds:uri="http://purl.org/dc/terms/"/>
    <ds:schemaRef ds:uri="http://schemas.microsoft.com/office/2006/documentManagement/types"/>
    <ds:schemaRef ds:uri="http://schemas.microsoft.com/office/infopath/2007/PartnerControls"/>
    <ds:schemaRef ds:uri="d7fccc5a-921d-479f-a076-c087a46d8368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6481</TotalTime>
  <Words>1148</Words>
  <Application>Microsoft Office PowerPoint</Application>
  <PresentationFormat>Widescreen</PresentationFormat>
  <Paragraphs>126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Akrobat SemiBold</vt:lpstr>
      <vt:lpstr>Roboto</vt:lpstr>
      <vt:lpstr>Akrobat</vt:lpstr>
      <vt:lpstr>Arial</vt:lpstr>
      <vt:lpstr>Calibri Light</vt:lpstr>
      <vt:lpstr>Akrobat ExtraBold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United Nations Decade on Ecosystem Restoration 2021-2030</dc:title>
  <dc:creator>Aline Nsengimana Umutoni</dc:creator>
  <cp:lastModifiedBy>Kim, JungHyun (FAOKR)</cp:lastModifiedBy>
  <cp:revision>111</cp:revision>
  <dcterms:created xsi:type="dcterms:W3CDTF">2020-05-27T07:03:25Z</dcterms:created>
  <dcterms:modified xsi:type="dcterms:W3CDTF">2022-10-11T07:39:32Z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0x0101003A3D228CCC007149A900ECA38F154A8D</vt:lpwstr>
  </property>
</Properties>
</file>