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5" r:id="rId2"/>
    <p:sldId id="2147480045" r:id="rId3"/>
    <p:sldId id="262" r:id="rId4"/>
    <p:sldId id="2147480049" r:id="rId5"/>
    <p:sldId id="261" r:id="rId6"/>
    <p:sldId id="2147480050" r:id="rId7"/>
    <p:sldId id="259" r:id="rId8"/>
    <p:sldId id="256" r:id="rId9"/>
    <p:sldId id="260" r:id="rId10"/>
    <p:sldId id="272" r:id="rId11"/>
    <p:sldId id="2147480046" r:id="rId12"/>
    <p:sldId id="2147480051" r:id="rId13"/>
    <p:sldId id="265" r:id="rId14"/>
    <p:sldId id="2147480055" r:id="rId15"/>
    <p:sldId id="2147480052" r:id="rId16"/>
    <p:sldId id="2147480053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8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43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9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15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51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87" algn="l" defTabSz="4571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ps for a successful presentation" id="{FC232CDB-8A9E-1148-994D-E4401834FBC7}">
          <p14:sldIdLst/>
        </p14:section>
        <p14:section name="Intro slide options" id="{6DE3BC16-BA9D-514E-992B-9D4CE90FC4DB}">
          <p14:sldIdLst>
            <p14:sldId id="315"/>
            <p14:sldId id="2147480045"/>
            <p14:sldId id="262"/>
            <p14:sldId id="2147480049"/>
            <p14:sldId id="261"/>
            <p14:sldId id="2147480050"/>
            <p14:sldId id="259"/>
            <p14:sldId id="256"/>
            <p14:sldId id="260"/>
            <p14:sldId id="272"/>
            <p14:sldId id="2147480046"/>
            <p14:sldId id="2147480051"/>
            <p14:sldId id="265"/>
            <p14:sldId id="2147480055"/>
            <p14:sldId id="2147480052"/>
            <p14:sldId id="2147480053"/>
          </p14:sldIdLst>
        </p14:section>
        <p14:section name="Sign off slide" id="{DF88D4E2-3FCD-694C-A611-EC711783F631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9DA8B5-281C-E6B4-F570-FAC1342B74A6}" name="Aneta Slaveikova Nikolova" initials="ASN" userId="2f8f230a2d1780c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jith Ramadas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4FD"/>
    <a:srgbClr val="A4C2D2"/>
    <a:srgbClr val="00AEEF"/>
    <a:srgbClr val="43C9D6"/>
    <a:srgbClr val="C7E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8" autoAdjust="0"/>
    <p:restoredTop sz="82353" autoAdjust="0"/>
  </p:normalViewPr>
  <p:slideViewPr>
    <p:cSldViewPr snapToGrid="0" snapToObjects="1">
      <p:cViewPr>
        <p:scale>
          <a:sx n="75" d="100"/>
          <a:sy n="75" d="100"/>
        </p:scale>
        <p:origin x="264" y="-6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9" d="100"/>
          <a:sy n="139" d="100"/>
        </p:scale>
        <p:origin x="-556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506EF-06C3-404C-8F89-57A0E21DDE20}" type="datetimeFigureOut">
              <a:rPr lang="en-US" smtClean="0"/>
              <a:t>15-02-23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CCDC5-2EC0-A947-93ED-82E1F924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4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D1C28-0F0C-214E-8322-B87F8AA539D8}" type="datetimeFigureOut">
              <a:rPr lang="en-US" smtClean="0"/>
              <a:t>15-02-23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11DB-C32A-CC46-90F4-CE205A9DE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5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6" algn="l" defTabSz="457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72" algn="l" defTabSz="457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8" algn="l" defTabSz="457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43" algn="l" defTabSz="457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9" algn="l" defTabSz="457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5" algn="l" defTabSz="457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51" algn="l" defTabSz="457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87" algn="l" defTabSz="457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1077913"/>
            <a:ext cx="5175250" cy="2911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205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37205-CEE5-7941-8526-2C0EFEDD1C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205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045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61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8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1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476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Future features:</a:t>
            </a:r>
          </a:p>
          <a:p>
            <a:r>
              <a:rPr lang="en-US" dirty="0"/>
              <a:t>Preposition carbon price of custom reduction targets.</a:t>
            </a:r>
          </a:p>
          <a:p>
            <a:r>
              <a:rPr lang="en-US" dirty="0"/>
              <a:t>Sectorial emission and scenario if emission is to be reduced.</a:t>
            </a:r>
          </a:p>
          <a:p>
            <a:r>
              <a:rPr lang="en-US" dirty="0"/>
              <a:t>Improved UX/UI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11DB-C32A-CC46-90F4-CE205A9DE9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fld id="{970ECD59-A37A-C84B-9DFA-8E427AD378B0}" type="datetimeFigureOut">
              <a:rPr lang="en-US" smtClean="0"/>
              <a:pPr/>
              <a:t>15-02-23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latin typeface="Roboto Regular"/>
                <a:cs typeface="Roboto Regular"/>
              </a:defRPr>
            </a:lvl1pPr>
          </a:lstStyle>
          <a:p>
            <a:fld id="{80E39091-E0D1-CF46-954B-4EBC67CDB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1702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304682" y="1700474"/>
            <a:ext cx="3618709" cy="217679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/>
              <a:t>15-02-23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1701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/>
              <a:t>15-02-23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0894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/>
              <a:t>15-02-23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581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8" indent="0">
              <a:buNone/>
              <a:defRPr sz="1600" b="1"/>
            </a:lvl4pPr>
            <a:lvl5pPr marL="1828543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8" indent="0">
              <a:buNone/>
              <a:defRPr sz="1600" b="1"/>
            </a:lvl4pPr>
            <a:lvl5pPr marL="1828543" indent="0">
              <a:buNone/>
              <a:defRPr sz="1600" b="1"/>
            </a:lvl5pPr>
            <a:lvl6pPr marL="2285679" indent="0">
              <a:buNone/>
              <a:defRPr sz="1600" b="1"/>
            </a:lvl6pPr>
            <a:lvl7pPr marL="2742815" indent="0">
              <a:buNone/>
              <a:defRPr sz="1600" b="1"/>
            </a:lvl7pPr>
            <a:lvl8pPr marL="3199951" indent="0">
              <a:buNone/>
              <a:defRPr sz="1600" b="1"/>
            </a:lvl8pPr>
            <a:lvl9pPr marL="365708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/>
              <a:t>15-02-23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1889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/>
              <a:t>15-02-23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0363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/>
              <a:t>15-02-23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516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8" indent="0">
              <a:buNone/>
              <a:defRPr sz="900"/>
            </a:lvl4pPr>
            <a:lvl5pPr marL="1828543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/>
              <a:t>15-02-23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1190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400"/>
            </a:lvl3pPr>
            <a:lvl4pPr marL="1371408" indent="0">
              <a:buNone/>
              <a:defRPr sz="2000"/>
            </a:lvl4pPr>
            <a:lvl5pPr marL="1828543" indent="0">
              <a:buNone/>
              <a:defRPr sz="2000"/>
            </a:lvl5pPr>
            <a:lvl6pPr marL="2285679" indent="0">
              <a:buNone/>
              <a:defRPr sz="2000"/>
            </a:lvl6pPr>
            <a:lvl7pPr marL="2742815" indent="0">
              <a:buNone/>
              <a:defRPr sz="2000"/>
            </a:lvl7pPr>
            <a:lvl8pPr marL="3199951" indent="0">
              <a:buNone/>
              <a:defRPr sz="2000"/>
            </a:lvl8pPr>
            <a:lvl9pPr marL="3657087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8" indent="0">
              <a:buNone/>
              <a:defRPr sz="900"/>
            </a:lvl4pPr>
            <a:lvl5pPr marL="1828543" indent="0">
              <a:buNone/>
              <a:defRPr sz="900"/>
            </a:lvl5pPr>
            <a:lvl6pPr marL="2285679" indent="0">
              <a:buNone/>
              <a:defRPr sz="900"/>
            </a:lvl6pPr>
            <a:lvl7pPr marL="2742815" indent="0">
              <a:buNone/>
              <a:defRPr sz="900"/>
            </a:lvl7pPr>
            <a:lvl8pPr marL="3199951" indent="0">
              <a:buNone/>
              <a:defRPr sz="900"/>
            </a:lvl8pPr>
            <a:lvl9pPr marL="3657087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ECD59-A37A-C84B-9DFA-8E427AD378B0}" type="datetimeFigureOut">
              <a:rPr lang="en-US" smtClean="0"/>
              <a:t>15-02-23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9091-E0D1-CF46-954B-4EBC67CDB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6329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 err="1"/>
              <a:t>sjdlf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970ECD59-A37A-C84B-9DFA-8E427AD378B0}" type="datetimeFigureOut">
              <a:rPr lang="en-US" smtClean="0"/>
              <a:pPr/>
              <a:t>15-02-23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Regular"/>
                <a:cs typeface="Roboto Regular"/>
              </a:defRPr>
            </a:lvl1pPr>
          </a:lstStyle>
          <a:p>
            <a:fld id="{80E39091-E0D1-CF46-954B-4EBC67CDB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5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5" r:id="rId10"/>
  </p:sldLayoutIdLst>
  <p:transition spd="slow">
    <p:push dir="u"/>
  </p:transition>
  <p:txStyles>
    <p:titleStyle>
      <a:lvl1pPr algn="l" defTabSz="4571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Roboto Regular"/>
          <a:ea typeface="+mj-ea"/>
          <a:cs typeface="Roboto Regular"/>
        </a:defRPr>
      </a:lvl1pPr>
    </p:titleStyle>
    <p:bodyStyle>
      <a:lvl1pPr marL="342852" indent="-342852" algn="l" defTabSz="45713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Roboto Regular"/>
          <a:ea typeface="+mn-ea"/>
          <a:cs typeface="Roboto Regular"/>
        </a:defRPr>
      </a:lvl1pPr>
      <a:lvl2pPr marL="742845" indent="-285710" algn="l" defTabSz="45713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Roboto Regular"/>
          <a:ea typeface="+mn-ea"/>
          <a:cs typeface="Roboto Regular"/>
        </a:defRPr>
      </a:lvl2pPr>
      <a:lvl3pPr marL="1142840" indent="-228568" algn="l" defTabSz="45713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oboto Regular"/>
          <a:ea typeface="+mn-ea"/>
          <a:cs typeface="Roboto Regular"/>
        </a:defRPr>
      </a:lvl3pPr>
      <a:lvl4pPr marL="1599975" indent="-228568" algn="l" defTabSz="45713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oboto Regular"/>
          <a:ea typeface="+mn-ea"/>
          <a:cs typeface="Roboto Regular"/>
        </a:defRPr>
      </a:lvl4pPr>
      <a:lvl5pPr marL="2171395" indent="-342852" algn="l" defTabSz="457136" rtl="0" eaLnBrk="1" latinLnBrk="0" hangingPunct="1">
        <a:spcBef>
          <a:spcPct val="20000"/>
        </a:spcBef>
        <a:buFont typeface="Wingdings" charset="2"/>
        <a:buChar char="v"/>
        <a:defRPr sz="2000" kern="1200">
          <a:solidFill>
            <a:schemeClr val="tx1"/>
          </a:solidFill>
          <a:latin typeface="Roboto Regular"/>
          <a:ea typeface="+mn-ea"/>
          <a:cs typeface="Roboto Regular"/>
        </a:defRPr>
      </a:lvl5pPr>
      <a:lvl6pPr marL="2514247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3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9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5" indent="-228568" algn="l" defTabSz="45713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8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3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9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5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1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7" algn="l" defTabSz="457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nikolova@un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_PUlBhlKUZk-_XfNTkXZaMD_CHGH8SAe?usp=sharing" TargetMode="External"/><Relationship Id="rId2" Type="http://schemas.openxmlformats.org/officeDocument/2006/relationships/hyperlink" Target="https://e-learning.unescap.org/thematicarea/detail?id=5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99F34E7-A503-764A-A2B7-BA7FD2344614}"/>
              </a:ext>
            </a:extLst>
          </p:cNvPr>
          <p:cNvSpPr txBox="1"/>
          <p:nvPr/>
        </p:nvSpPr>
        <p:spPr>
          <a:xfrm>
            <a:off x="4466272" y="2542783"/>
            <a:ext cx="7680883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5437">
              <a:spcBef>
                <a:spcPts val="300"/>
              </a:spcBef>
              <a:defRPr/>
            </a:pPr>
            <a:r>
              <a:rPr lang="en-US" sz="3200" b="1" spc="150" dirty="0">
                <a:solidFill>
                  <a:srgbClr val="7030A0"/>
                </a:solidFill>
                <a:ea typeface="Verdana" panose="020B0604030504040204" pitchFamily="34" charset="0"/>
              </a:rPr>
              <a:t>ESCAP Capacity Development Tools to Support Implementation of Paris Agreement </a:t>
            </a:r>
          </a:p>
          <a:p>
            <a:pPr algn="ctr" defTabSz="615437">
              <a:spcBef>
                <a:spcPts val="300"/>
              </a:spcBef>
              <a:defRPr/>
            </a:pPr>
            <a:r>
              <a:rPr lang="en-US" sz="3200" b="1" spc="150" dirty="0">
                <a:solidFill>
                  <a:srgbClr val="7030A0"/>
                </a:solidFill>
                <a:ea typeface="Verdana" panose="020B0604030504040204" pitchFamily="34" charset="0"/>
                <a:cs typeface="Verdana"/>
              </a:rPr>
              <a:t>CPI Modelling and Simulation Tool</a:t>
            </a:r>
          </a:p>
        </p:txBody>
      </p:sp>
      <p:pic>
        <p:nvPicPr>
          <p:cNvPr id="2" name="Picture 1" descr="Arrow&#10;&#10;Description automatically generated with low confidence">
            <a:extLst>
              <a:ext uri="{FF2B5EF4-FFF2-40B4-BE49-F238E27FC236}">
                <a16:creationId xmlns:a16="http://schemas.microsoft.com/office/drawing/2014/main" id="{92265FF1-8D74-33B7-6C32-0979D59F72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66" y="1280429"/>
            <a:ext cx="3706490" cy="524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32F3BC-B280-67D1-A6B7-4FC0AD6EA71E}"/>
              </a:ext>
            </a:extLst>
          </p:cNvPr>
          <p:cNvSpPr txBox="1"/>
          <p:nvPr/>
        </p:nvSpPr>
        <p:spPr>
          <a:xfrm>
            <a:off x="4329897" y="5446101"/>
            <a:ext cx="7953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Aneta Nikolova, </a:t>
            </a:r>
            <a:r>
              <a:rPr lang="en-US" sz="1600" dirty="0">
                <a:solidFill>
                  <a:srgbClr val="7030A0"/>
                </a:solidFill>
              </a:rPr>
              <a:t>Environment Affairs Officer, Environment and Development Division, ESCAP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hlinkClick r:id="rId4"/>
              </a:rPr>
              <a:t>nikolova@un.org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nl-NL" sz="1600" b="1" dirty="0">
                <a:solidFill>
                  <a:srgbClr val="7030A0"/>
                </a:solidFill>
              </a:rPr>
              <a:t>Dr. Poonperm Vardhanabindu</a:t>
            </a:r>
            <a:r>
              <a:rPr lang="nl-NL" sz="1600" dirty="0">
                <a:solidFill>
                  <a:srgbClr val="7030A0"/>
                </a:solidFill>
              </a:rPr>
              <a:t>, Climate Modeller and Analyst, ESCAP poonperm.ai.v@gmail.com</a:t>
            </a: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3BE70F-9040-FC36-C2B1-146E91CC5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577" y="113207"/>
            <a:ext cx="2054530" cy="1079086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F02190C7-2A00-CD52-E4E4-4C5B1C632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8956" y="227079"/>
            <a:ext cx="2234008" cy="665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DFDEA0-322B-F7A1-9264-79385BD81ED9}"/>
              </a:ext>
            </a:extLst>
          </p:cNvPr>
          <p:cNvSpPr txBox="1"/>
          <p:nvPr/>
        </p:nvSpPr>
        <p:spPr>
          <a:xfrm>
            <a:off x="5041745" y="6545015"/>
            <a:ext cx="7953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5th Greenhouse Gas Inventory System Training Workshop , 13-15 February 2023, UNCC, Bangkok, Thailand</a:t>
            </a:r>
          </a:p>
        </p:txBody>
      </p:sp>
    </p:spTree>
    <p:extLst>
      <p:ext uri="{BB962C8B-B14F-4D97-AF65-F5344CB8AC3E}">
        <p14:creationId xmlns:p14="http://schemas.microsoft.com/office/powerpoint/2010/main" val="341669359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4790A-A644-4D35-A9B2-5D22E265F454}"/>
              </a:ext>
            </a:extLst>
          </p:cNvPr>
          <p:cNvSpPr/>
          <p:nvPr/>
        </p:nvSpPr>
        <p:spPr>
          <a:xfrm>
            <a:off x="833120" y="179666"/>
            <a:ext cx="11176000" cy="1223287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4250" b="1" dirty="0">
                <a:solidFill>
                  <a:srgbClr val="7030A0"/>
                </a:solidFill>
                <a:latin typeface="Calibri Light" panose="020F0302020204030204"/>
              </a:rPr>
              <a:t>Carbon revenue generates fiscal space…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2F87FD-7D97-4788-B05D-716224A1693A}"/>
              </a:ext>
            </a:extLst>
          </p:cNvPr>
          <p:cNvSpPr/>
          <p:nvPr/>
        </p:nvSpPr>
        <p:spPr>
          <a:xfrm>
            <a:off x="218949" y="2029624"/>
            <a:ext cx="5877051" cy="3380576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9BC074D-C478-4731-A690-B34465895CF9}"/>
              </a:ext>
            </a:extLst>
          </p:cNvPr>
          <p:cNvSpPr txBox="1">
            <a:spLocks/>
          </p:cNvSpPr>
          <p:nvPr/>
        </p:nvSpPr>
        <p:spPr>
          <a:xfrm>
            <a:off x="126274" y="1576446"/>
            <a:ext cx="11939451" cy="528155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Revenue can be channeled back into the economy. The fiscal options include: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Spending on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social protection</a:t>
            </a:r>
            <a:r>
              <a:rPr lang="en-US" sz="2400" dirty="0"/>
              <a:t>. (Increases incomes, reduces inequality and poverty.)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Spending on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environmental protection</a:t>
            </a:r>
            <a:r>
              <a:rPr lang="en-US" sz="2400" dirty="0"/>
              <a:t>. (Builds resilience against climate change, reduces pollution, reduces CO</a:t>
            </a:r>
            <a:r>
              <a:rPr lang="en-US" sz="2400" baseline="-25000" dirty="0"/>
              <a:t>2</a:t>
            </a:r>
            <a:r>
              <a:rPr lang="en-US" sz="2400" dirty="0"/>
              <a:t> emissions)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Spending on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health</a:t>
            </a:r>
            <a:r>
              <a:rPr lang="en-US" sz="2400" dirty="0"/>
              <a:t>. (Raises </a:t>
            </a:r>
            <a:r>
              <a:rPr lang="en-US" sz="2400" dirty="0" err="1"/>
              <a:t>labour</a:t>
            </a:r>
            <a:r>
              <a:rPr lang="en-US" sz="2400" dirty="0"/>
              <a:t> productivity and potential output)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Spending on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energy efficiency </a:t>
            </a:r>
            <a:r>
              <a:rPr lang="en-US" sz="2400" dirty="0"/>
              <a:t>gains. (Reduces energy consumption, raises renewable share of energy, reduces pollution)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Spending on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education</a:t>
            </a:r>
            <a:r>
              <a:rPr lang="en-US" sz="2400" dirty="0"/>
              <a:t>. (Reduces inequality, raises </a:t>
            </a:r>
            <a:r>
              <a:rPr lang="en-US" sz="2400" dirty="0" err="1"/>
              <a:t>labour</a:t>
            </a:r>
            <a:r>
              <a:rPr lang="en-US" sz="2400" dirty="0"/>
              <a:t> productivity)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Spending on </a:t>
            </a:r>
            <a:r>
              <a:rPr lang="en-US" sz="2400" b="1" i="1" dirty="0"/>
              <a:t>c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onnectivity</a:t>
            </a:r>
            <a:r>
              <a:rPr lang="en-US" sz="2400" dirty="0"/>
              <a:t>. (Improves financial inclusion, raises </a:t>
            </a:r>
            <a:r>
              <a:rPr lang="en-US" sz="2400" dirty="0" err="1"/>
              <a:t>labour</a:t>
            </a:r>
            <a:r>
              <a:rPr lang="en-US" sz="2400" dirty="0"/>
              <a:t> productivity)</a:t>
            </a:r>
          </a:p>
          <a:p>
            <a:pPr lvl="2">
              <a:lnSpc>
                <a:spcPct val="150000"/>
              </a:lnSpc>
            </a:pPr>
            <a:endParaRPr lang="en-US" sz="2400" dirty="0"/>
          </a:p>
          <a:p>
            <a:pPr lvl="2">
              <a:lnSpc>
                <a:spcPct val="150000"/>
              </a:lnSpc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93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1163">
        <p14:reveal/>
      </p:transition>
    </mc:Choice>
    <mc:Fallback xmlns="">
      <p:transition spd="slow" advTm="81163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C0A7CE-E9A0-7936-B8E1-D7FE0FC409B1}"/>
              </a:ext>
            </a:extLst>
          </p:cNvPr>
          <p:cNvSpPr/>
          <p:nvPr/>
        </p:nvSpPr>
        <p:spPr>
          <a:xfrm>
            <a:off x="1466720" y="663142"/>
            <a:ext cx="11222807" cy="1223287"/>
          </a:xfrm>
          <a:prstGeom prst="rect">
            <a:avLst/>
          </a:prstGeom>
        </p:spPr>
        <p:txBody>
          <a:bodyPr vert="horz" lIns="45720" tIns="22860" rIns="45720" bIns="22860" rtlCol="0" anchor="ctr">
            <a:normAutofit lnSpcReduction="10000"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425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Next generation simulation tool: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425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CPIs to support NDC Implementation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en-US" sz="425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endParaRPr lang="en-US" sz="19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D493E-BC01-BEDB-A32E-F9C12939C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67" y="2134662"/>
            <a:ext cx="6151156" cy="3241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884C42-A643-D1CC-F5C7-243B144AA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310" y="2673836"/>
            <a:ext cx="2493480" cy="2493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2B5A06-1E82-4CC7-3E58-0A3FB049444C}"/>
              </a:ext>
            </a:extLst>
          </p:cNvPr>
          <p:cNvSpPr txBox="1"/>
          <p:nvPr/>
        </p:nvSpPr>
        <p:spPr>
          <a:xfrm>
            <a:off x="2123090" y="5762345"/>
            <a:ext cx="9522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https://e-learning.unescap.org/thematicarea/detail?id=56</a:t>
            </a:r>
          </a:p>
          <a:p>
            <a:r>
              <a:rPr lang="en-GB" dirty="0">
                <a:solidFill>
                  <a:srgbClr val="002060"/>
                </a:solidFill>
              </a:rPr>
              <a:t>shorturl.at/ceSY8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54358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9675C1-AF52-D34A-10ED-D7FAF565EB6D}"/>
              </a:ext>
            </a:extLst>
          </p:cNvPr>
          <p:cNvSpPr txBox="1"/>
          <p:nvPr/>
        </p:nvSpPr>
        <p:spPr>
          <a:xfrm>
            <a:off x="648931" y="2438401"/>
            <a:ext cx="3505494" cy="334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Visualises</a:t>
            </a:r>
            <a:r>
              <a:rPr lang="en-US" sz="2000" dirty="0"/>
              <a:t> the GHG emission of member countries in MtCO</a:t>
            </a:r>
            <a:r>
              <a:rPr lang="en-US" sz="2000" baseline="-25000" dirty="0"/>
              <a:t>2</a:t>
            </a:r>
            <a:r>
              <a:rPr lang="en-US" sz="2000" dirty="0"/>
              <a:t>e. GHG information includes: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Historical emissions of member countries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Business-as-usual projection from 2010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Nationally Determined Contribution (NDC) scenario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5854CF-0FEC-C27E-93AA-4EF8EF524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29"/>
          <a:stretch/>
        </p:blipFill>
        <p:spPr>
          <a:xfrm>
            <a:off x="5405862" y="1548383"/>
            <a:ext cx="6019331" cy="3757987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1DAC4F-F50A-88DA-0DCB-859ADE4C0BCD}"/>
              </a:ext>
            </a:extLst>
          </p:cNvPr>
          <p:cNvSpPr txBox="1"/>
          <p:nvPr/>
        </p:nvSpPr>
        <p:spPr>
          <a:xfrm>
            <a:off x="1051328" y="482908"/>
            <a:ext cx="3410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7030A0"/>
                </a:solidFill>
              </a:rPr>
              <a:t>Emission Overview</a:t>
            </a:r>
          </a:p>
        </p:txBody>
      </p:sp>
    </p:spTree>
    <p:extLst>
      <p:ext uri="{BB962C8B-B14F-4D97-AF65-F5344CB8AC3E}">
        <p14:creationId xmlns:p14="http://schemas.microsoft.com/office/powerpoint/2010/main" val="1147037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EE1387-71F8-D829-CD43-045919079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24117"/>
            <a:ext cx="4633362" cy="2838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11FC2-7F3B-2912-A78A-F6D078F78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335" y="3009375"/>
            <a:ext cx="4640982" cy="281964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7F840C91-F011-6393-9C6B-477CEE4D901C}"/>
              </a:ext>
            </a:extLst>
          </p:cNvPr>
          <p:cNvSpPr/>
          <p:nvPr/>
        </p:nvSpPr>
        <p:spPr>
          <a:xfrm>
            <a:off x="5721969" y="4174705"/>
            <a:ext cx="433566" cy="488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3AC9C-9CEB-7A3E-EE4E-D78DD71498CD}"/>
              </a:ext>
            </a:extLst>
          </p:cNvPr>
          <p:cNvSpPr txBox="1"/>
          <p:nvPr/>
        </p:nvSpPr>
        <p:spPr>
          <a:xfrm>
            <a:off x="2102177" y="5862813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10% Reduction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E58A1-390E-01A4-298B-22CB03A2E21E}"/>
              </a:ext>
            </a:extLst>
          </p:cNvPr>
          <p:cNvSpPr txBox="1"/>
          <p:nvPr/>
        </p:nvSpPr>
        <p:spPr>
          <a:xfrm>
            <a:off x="7759227" y="5862813"/>
            <a:ext cx="174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45% Reduction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EE9D5-4C8B-E53E-466D-D7D369643CD1}"/>
              </a:ext>
            </a:extLst>
          </p:cNvPr>
          <p:cNvSpPr txBox="1"/>
          <p:nvPr/>
        </p:nvSpPr>
        <p:spPr>
          <a:xfrm>
            <a:off x="838200" y="943696"/>
            <a:ext cx="99452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Target Setting</a:t>
            </a:r>
          </a:p>
          <a:p>
            <a:r>
              <a:rPr lang="en-US" dirty="0"/>
              <a:t>Set a reduction target (in percentage) from BAU and see the scenario of emission changes</a:t>
            </a:r>
          </a:p>
        </p:txBody>
      </p:sp>
    </p:spTree>
    <p:extLst>
      <p:ext uri="{BB962C8B-B14F-4D97-AF65-F5344CB8AC3E}">
        <p14:creationId xmlns:p14="http://schemas.microsoft.com/office/powerpoint/2010/main" val="395983489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0AF8A4E-93BE-4C6A-A381-D03AD59FC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4444809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CB061-F519-DBD1-9FDB-D37293AB7187}"/>
              </a:ext>
            </a:extLst>
          </p:cNvPr>
          <p:cNvSpPr txBox="1"/>
          <p:nvPr/>
        </p:nvSpPr>
        <p:spPr>
          <a:xfrm>
            <a:off x="690154" y="568180"/>
            <a:ext cx="3622166" cy="2468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dirty="0">
                <a:latin typeface="+mj-lt"/>
                <a:ea typeface="+mj-ea"/>
                <a:cs typeface="+mj-cs"/>
              </a:rPr>
              <a:t>Developed from </a:t>
            </a:r>
            <a:br>
              <a:rPr lang="en-US" sz="3500" b="1" dirty="0">
                <a:latin typeface="+mj-lt"/>
                <a:ea typeface="+mj-ea"/>
                <a:cs typeface="+mj-cs"/>
              </a:rPr>
            </a:br>
            <a:r>
              <a:rPr lang="en-US" sz="3500" b="1" dirty="0">
                <a:latin typeface="+mj-lt"/>
                <a:ea typeface="+mj-ea"/>
                <a:cs typeface="+mj-cs"/>
              </a:rPr>
              <a:t>Artificial Intelligence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A94304-5BB9-4D36-A82D-7BC2EBCA3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97AA44DB-FF9B-4F9D-8DAA-0C0D0F34F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1F6D183-A548-424F-953A-D8190651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58514D7-D2BA-4DC4-860B-088167FFD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99AC794-F2E2-4033-8529-EEFEF6FA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A638F120-8B09-4725-8412-ED149026E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1CD61E9-6D07-4408-90C7-295A9D930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BFD9AF8E-8C48-48D9-90CA-A2A0BD49C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837ABB76-DB32-45FB-98C0-CD7349E64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329945CB-8D13-4783-9DAD-D4B7FB6C0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B1F173F9-248A-4916-B30D-24D89E751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4B31E1C-2D21-4068-8BEF-370C294E5E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7B68BBD-2E3B-40C8-AC44-5F582D203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9888C5AD-AF2C-4A79-9F83-61710BF59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7B011EEA-86F9-4379-9877-9C1B55AB5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51E55A8A-6794-4D96-9B53-DBAE3769D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399C859-52B0-4B54-A799-F7BD5CAA0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892234F-B723-4B25-BB27-1C61E5081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DDF3EF9-BAB8-46F8-AC43-509CAA81C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9CBDB08D-4E78-440F-BBDB-2661A2866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A8887334-B2AD-4BB0-8F59-248E5F55E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5B08785-CA4D-40BA-D960-79FD9FA4C1BA}"/>
              </a:ext>
            </a:extLst>
          </p:cNvPr>
          <p:cNvSpPr txBox="1"/>
          <p:nvPr/>
        </p:nvSpPr>
        <p:spPr>
          <a:xfrm>
            <a:off x="4527991" y="498764"/>
            <a:ext cx="7554803" cy="2468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Not every country have adequate data to calculate the SCC. </a:t>
            </a:r>
          </a:p>
          <a:p>
            <a:pPr marL="285750" indent="-28575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This tool models the carbon price from success cases around the world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BBD47-F349-66B7-E6D1-C43D55619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48" y="3865419"/>
            <a:ext cx="3601188" cy="26918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DD5896-CD22-A199-B49C-E7E10A3D6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839" y="3865419"/>
            <a:ext cx="3601188" cy="2655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58247B-589C-5EC2-4864-5018C3D7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6830" y="3865418"/>
            <a:ext cx="3601188" cy="261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000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335FEF-7782-772E-FFA6-CD9DA0AAAAEF}"/>
              </a:ext>
            </a:extLst>
          </p:cNvPr>
          <p:cNvSpPr txBox="1"/>
          <p:nvPr/>
        </p:nvSpPr>
        <p:spPr>
          <a:xfrm>
            <a:off x="765142" y="466628"/>
            <a:ext cx="54204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Carbon Price Model</a:t>
            </a:r>
          </a:p>
          <a:p>
            <a:r>
              <a:rPr lang="en-US" dirty="0"/>
              <a:t>In this version, the Carbon Price is calculated from the Social Cost of Carbon (SCC) modelled from Emission/GDP and global success cases. The Carbon Price Instrument in the current version is based on the price to have an impact to reach the Nationally Determined Contribution targets.</a:t>
            </a:r>
          </a:p>
          <a:p>
            <a:endParaRPr lang="en-US" dirty="0"/>
          </a:p>
          <a:p>
            <a:r>
              <a:rPr lang="en-US" dirty="0"/>
              <a:t>In the next version, users can see the preposition carbon price to achieve custom target reduction set in the previous section.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58A13-82A4-AD1D-C013-E197C9174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129" y="3717419"/>
            <a:ext cx="6306522" cy="264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907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531F1-20AC-7046-5B18-4DECA2569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Future features: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Sectorial emission and scenario if emission is to be reduced.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Improved UX/UI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9634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2123" y="4807373"/>
            <a:ext cx="7679263" cy="844551"/>
          </a:xfrm>
        </p:spPr>
        <p:txBody>
          <a:bodyPr vert="horz" lIns="0" tIns="45713" rIns="0" bIns="234000" rtlCol="0" anchor="b">
            <a:no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Thank you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52123" y="4493683"/>
            <a:ext cx="7679263" cy="0"/>
          </a:xfrm>
          <a:prstGeom prst="line">
            <a:avLst/>
          </a:prstGeom>
          <a:ln w="12700" cmpd="sng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52123" y="5790240"/>
            <a:ext cx="7679263" cy="0"/>
          </a:xfrm>
          <a:prstGeom prst="line">
            <a:avLst/>
          </a:prstGeom>
          <a:ln w="12700" cmpd="sng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BE974BE-51AD-0BF4-C2FA-191D0CAB1737}"/>
              </a:ext>
            </a:extLst>
          </p:cNvPr>
          <p:cNvSpPr txBox="1">
            <a:spLocks/>
          </p:cNvSpPr>
          <p:nvPr/>
        </p:nvSpPr>
        <p:spPr>
          <a:xfrm>
            <a:off x="316307" y="1767526"/>
            <a:ext cx="11139054" cy="2477325"/>
          </a:xfrm>
          <a:prstGeom prst="rect">
            <a:avLst/>
          </a:prstGeom>
        </p:spPr>
        <p:txBody>
          <a:bodyPr vert="horz" lIns="0" tIns="45713" rIns="0" bIns="234000" rtlCol="0" anchor="b">
            <a:noAutofit/>
          </a:bodyPr>
          <a:lstStyle>
            <a:lvl1pPr algn="l" defTabSz="45713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 Regular"/>
                <a:ea typeface="+mj-ea"/>
                <a:cs typeface="Roboto Regular"/>
              </a:defRPr>
            </a:lvl1pPr>
          </a:lstStyle>
          <a:p>
            <a:pPr algn="ctr"/>
            <a:endParaRPr lang="en-US" sz="3600" b="1" dirty="0">
              <a:solidFill>
                <a:schemeClr val="accent2"/>
              </a:solidFill>
            </a:endParaRPr>
          </a:p>
          <a:p>
            <a:pPr algn="ctr"/>
            <a:endParaRPr lang="en-US" sz="3600" b="1" dirty="0">
              <a:solidFill>
                <a:schemeClr val="accent2"/>
              </a:solidFill>
            </a:endParaRPr>
          </a:p>
          <a:p>
            <a:pPr algn="ctr"/>
            <a:endParaRPr lang="en-US" sz="3600" b="1" dirty="0">
              <a:solidFill>
                <a:schemeClr val="accent2"/>
              </a:solidFill>
            </a:endParaRPr>
          </a:p>
          <a:p>
            <a:pPr algn="ctr"/>
            <a:endParaRPr lang="en-US" sz="3600" b="1" dirty="0">
              <a:solidFill>
                <a:schemeClr val="accent2"/>
              </a:solidFill>
            </a:endParaRPr>
          </a:p>
          <a:p>
            <a:pPr algn="ctr"/>
            <a:r>
              <a:rPr lang="en-US" sz="3600" b="1" dirty="0">
                <a:solidFill>
                  <a:schemeClr val="accent2"/>
                </a:solidFill>
              </a:rPr>
              <a:t>Carbon Pricing Instrument (Beta) e-Learning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  <a:hlinkClick r:id="rId2"/>
              </a:rPr>
              <a:t>https://e-learning.unescap.org/thematicarea/detail?id=56</a:t>
            </a:r>
            <a:endParaRPr lang="en-US" sz="2400" dirty="0">
              <a:solidFill>
                <a:schemeClr val="accent6"/>
              </a:solidFill>
            </a:endParaRPr>
          </a:p>
          <a:p>
            <a:pPr algn="ctr"/>
            <a:endParaRPr lang="en-US" sz="2400" dirty="0">
              <a:solidFill>
                <a:schemeClr val="accent6"/>
              </a:solidFill>
            </a:endParaRPr>
          </a:p>
          <a:p>
            <a:pPr algn="ctr"/>
            <a:r>
              <a:rPr lang="en-US" sz="2400" b="1" dirty="0">
                <a:solidFill>
                  <a:schemeClr val="accent2"/>
                </a:solidFill>
              </a:rPr>
              <a:t>Link to the CPI</a:t>
            </a:r>
            <a:endParaRPr lang="en-US" sz="2400" dirty="0">
              <a:solidFill>
                <a:schemeClr val="accent2"/>
              </a:solidFill>
            </a:endParaRPr>
          </a:p>
          <a:p>
            <a:pPr algn="ctr"/>
            <a:r>
              <a:rPr lang="en-US" sz="2400" dirty="0">
                <a:solidFill>
                  <a:schemeClr val="accent6"/>
                </a:solidFill>
                <a:hlinkClick r:id="rId3"/>
              </a:rPr>
              <a:t>https://drive.google.com/drive/folders/1_PUlBhlKUZk-_XfNTkXZaMD_CHGH8SAe?usp=sharing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C6E22ADE-50A0-0185-7B4D-B5B64606F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956" y="227079"/>
            <a:ext cx="2234008" cy="66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2871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383DBC-9943-86E8-5D14-4CDD4FA12845}"/>
              </a:ext>
            </a:extLst>
          </p:cNvPr>
          <p:cNvSpPr txBox="1"/>
          <p:nvPr/>
        </p:nvSpPr>
        <p:spPr>
          <a:xfrm>
            <a:off x="517889" y="4883544"/>
            <a:ext cx="3876086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UNESCAP’s Carbon Pricing Policy Simulation Tool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CFB28-D602-AC9E-1C61-D03A7243B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05" y="496413"/>
            <a:ext cx="10369645" cy="36034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FBD667-D440-3467-3ADB-6BFE38E01365}"/>
              </a:ext>
            </a:extLst>
          </p:cNvPr>
          <p:cNvSpPr txBox="1">
            <a:spLocks/>
          </p:cNvSpPr>
          <p:nvPr/>
        </p:nvSpPr>
        <p:spPr>
          <a:xfrm>
            <a:off x="4835291" y="4315764"/>
            <a:ext cx="7432232" cy="3253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Used to assess the impact of carbon pricing policy instruments on key macroeconomic, social and environmental indicators</a:t>
            </a:r>
          </a:p>
          <a:p>
            <a:pPr lvl="2">
              <a:defRPr/>
            </a:pPr>
            <a:r>
              <a:rPr lang="en-US" sz="1500" dirty="0"/>
              <a:t>Built as an extension of the ESCAP Macroeconomic Model</a:t>
            </a:r>
          </a:p>
          <a:p>
            <a:pPr lvl="2">
              <a:defRPr/>
            </a:pPr>
            <a:r>
              <a:rPr lang="en-US" sz="1500" dirty="0"/>
              <a:t>Allows flexibility to experiment with how carbon revenue is spent</a:t>
            </a:r>
          </a:p>
          <a:p>
            <a:pPr lvl="2">
              <a:defRPr/>
            </a:pPr>
            <a:r>
              <a:rPr lang="en-US" sz="1500" dirty="0"/>
              <a:t>Develops scenarios that are conditional on a country’s climate policy ambition and enabling factors to support climate policy 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b="1" dirty="0"/>
              <a:t>How can carbon pricing contribute to C19 recovery? https://www.unescap.org/blog/how-can-carbon-pricing-contribute-post-covid-19-recovery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500" b="1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318195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4790A-A644-4D35-A9B2-5D22E265F454}"/>
              </a:ext>
            </a:extLst>
          </p:cNvPr>
          <p:cNvSpPr/>
          <p:nvPr/>
        </p:nvSpPr>
        <p:spPr>
          <a:xfrm>
            <a:off x="126274" y="179666"/>
            <a:ext cx="11882846" cy="1223287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425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The ESCAP Macroeconomic Model</a:t>
            </a:r>
            <a:endParaRPr lang="en-US" sz="19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2F87FD-7D97-4788-B05D-716224A1693A}"/>
              </a:ext>
            </a:extLst>
          </p:cNvPr>
          <p:cNvSpPr/>
          <p:nvPr/>
        </p:nvSpPr>
        <p:spPr>
          <a:xfrm>
            <a:off x="218949" y="2029624"/>
            <a:ext cx="5877051" cy="3380576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19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A6A99602-C463-49DF-BE2C-17A1E32353E6}"/>
              </a:ext>
            </a:extLst>
          </p:cNvPr>
          <p:cNvSpPr txBox="1">
            <a:spLocks/>
          </p:cNvSpPr>
          <p:nvPr/>
        </p:nvSpPr>
        <p:spPr>
          <a:xfrm>
            <a:off x="126274" y="1710094"/>
            <a:ext cx="11939451" cy="49682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b="1" dirty="0"/>
              <a:t>A complete global model: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46 individual full country models for the Asia and Pacific region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Smaller models of 9 key trading partners and 4 major regions</a:t>
            </a:r>
          </a:p>
          <a:p>
            <a:pPr lvl="2">
              <a:lnSpc>
                <a:spcPct val="150000"/>
              </a:lnSpc>
            </a:pPr>
            <a:r>
              <a:rPr lang="en-US" sz="2400" dirty="0"/>
              <a:t>Models are linked together via trade, remittances, financial and energy markets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Founded on a standard macroeconomic framework, with additional channels to capture interactions with key social and environmental channels. </a:t>
            </a:r>
          </a:p>
        </p:txBody>
      </p:sp>
    </p:spTree>
    <p:extLst>
      <p:ext uri="{BB962C8B-B14F-4D97-AF65-F5344CB8AC3E}">
        <p14:creationId xmlns:p14="http://schemas.microsoft.com/office/powerpoint/2010/main" val="341789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265">
        <p14:reveal/>
      </p:transition>
    </mc:Choice>
    <mc:Fallback xmlns="">
      <p:transition spd="slow" advTm="2526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4790A-A644-4D35-A9B2-5D22E265F454}"/>
              </a:ext>
            </a:extLst>
          </p:cNvPr>
          <p:cNvSpPr/>
          <p:nvPr/>
        </p:nvSpPr>
        <p:spPr>
          <a:xfrm>
            <a:off x="833120" y="179666"/>
            <a:ext cx="11176000" cy="1223287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425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Key actors and features of the model</a:t>
            </a:r>
            <a:endParaRPr lang="en-US" sz="19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2F87FD-7D97-4788-B05D-716224A1693A}"/>
              </a:ext>
            </a:extLst>
          </p:cNvPr>
          <p:cNvSpPr/>
          <p:nvPr/>
        </p:nvSpPr>
        <p:spPr>
          <a:xfrm>
            <a:off x="218949" y="2029624"/>
            <a:ext cx="5877051" cy="3380576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19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6EB64-97A5-44B0-B766-79C3CF207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5126"/>
            <a:ext cx="12190412" cy="51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1163">
        <p14:reveal/>
      </p:transition>
    </mc:Choice>
    <mc:Fallback xmlns="">
      <p:transition spd="slow" advTm="8116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4790A-A644-4D35-A9B2-5D22E265F454}"/>
              </a:ext>
            </a:extLst>
          </p:cNvPr>
          <p:cNvSpPr/>
          <p:nvPr/>
        </p:nvSpPr>
        <p:spPr>
          <a:xfrm>
            <a:off x="773037" y="179666"/>
            <a:ext cx="11222807" cy="1223287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425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Modelling the transmission of a carbon price</a:t>
            </a:r>
            <a:endParaRPr lang="en-US" sz="19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2F87FD-7D97-4788-B05D-716224A1693A}"/>
              </a:ext>
            </a:extLst>
          </p:cNvPr>
          <p:cNvSpPr/>
          <p:nvPr/>
        </p:nvSpPr>
        <p:spPr>
          <a:xfrm>
            <a:off x="218949" y="2029624"/>
            <a:ext cx="5877051" cy="3380576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19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3EE79C-3C64-4B80-A2C1-E12C651A3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1" t="22793" r="38965" b="39159"/>
          <a:stretch/>
        </p:blipFill>
        <p:spPr>
          <a:xfrm>
            <a:off x="-31167" y="2029623"/>
            <a:ext cx="12016686" cy="44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9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4020">
        <p14:reveal/>
      </p:transition>
    </mc:Choice>
    <mc:Fallback xmlns="">
      <p:transition spd="slow" advTm="11402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F5AB6F-BBBA-B608-5BA6-AFE43A25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011" y="274638"/>
            <a:ext cx="10765390" cy="1143000"/>
          </a:xfrm>
        </p:spPr>
        <p:txBody>
          <a:bodyPr/>
          <a:lstStyle/>
          <a:p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Carbon Pricing Adoption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AED23B-F735-ED93-10B5-91CFF4666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59" y="2150931"/>
            <a:ext cx="6795822" cy="37529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09D6CA-F8A2-C536-345B-6B95672C6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562" y="6015317"/>
            <a:ext cx="7117697" cy="5448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763F57-6BC1-1762-D98C-64A82C66C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11" y="5998008"/>
            <a:ext cx="2209992" cy="5220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69FE0F-8B1D-5FC6-470D-843C4DDC4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11" y="2004118"/>
            <a:ext cx="3463590" cy="38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5481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651AC7-1B36-7562-6256-BB0404903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56067"/>
              </p:ext>
            </p:extLst>
          </p:nvPr>
        </p:nvGraphicFramePr>
        <p:xfrm>
          <a:off x="6096000" y="98950"/>
          <a:ext cx="6096000" cy="6108544"/>
        </p:xfrm>
        <a:graphic>
          <a:graphicData uri="http://schemas.openxmlformats.org/drawingml/2006/table">
            <a:tbl>
              <a:tblPr>
                <a:effectLst/>
                <a:tableStyleId>{00A15C55-8517-42AA-B614-E9B94910E393}</a:tableStyleId>
              </a:tblPr>
              <a:tblGrid>
                <a:gridCol w="3815183">
                  <a:extLst>
                    <a:ext uri="{9D8B030D-6E8A-4147-A177-3AD203B41FA5}">
                      <a16:colId xmlns:a16="http://schemas.microsoft.com/office/drawing/2014/main" val="2470497369"/>
                    </a:ext>
                  </a:extLst>
                </a:gridCol>
                <a:gridCol w="2280817">
                  <a:extLst>
                    <a:ext uri="{9D8B030D-6E8A-4147-A177-3AD203B41FA5}">
                      <a16:colId xmlns:a16="http://schemas.microsoft.com/office/drawing/2014/main" val="3007288851"/>
                    </a:ext>
                  </a:extLst>
                </a:gridCol>
              </a:tblGrid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New Zealand ETS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070297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Tokyo CaT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07878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Saitama ETS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004077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Japan carbon tax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14027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Beijing pilot ETS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127460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Guangdong pilot ETS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500907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Kazakhstan ETS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509721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Shanghai pilot ETS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563396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Shenzhen pilot ETS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774385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Tianjin pilot ETS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66584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Chongqing pilot ETS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127384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Hubei pilot ETS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335878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Korea ETS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716106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Fujian pilot ETS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587008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Singapore carbon tax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036019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Indonesia carbon tax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61305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Brunei Darussalam undecided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TBC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69428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Indonesia ETS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TBC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075188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Japan ETS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TBC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15399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Malaysia ETS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TBC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344611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Pakistan ETS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TBC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37556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Shenyang ETS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TBC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331562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Taiwan ETS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TBC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852666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Thailand ETS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TBC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642991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Turkey ETS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TBC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32570"/>
                  </a:ext>
                </a:extLst>
              </a:tr>
              <a:tr h="23494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effectLst/>
                        </a:rPr>
                        <a:t>Vietnam ETS</a:t>
                      </a:r>
                      <a:endParaRPr lang="en-US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TBC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87" marR="3487" marT="348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14218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7310B60E-DEB1-5450-D3BE-743B2769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83" y="4531936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n>
                  <a:solidFill>
                    <a:schemeClr val="bg1"/>
                  </a:solidFill>
                </a:ln>
              </a:rPr>
              <a:t>Member Countries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0CAD76-571C-EE7E-0121-0424949D8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83" y="290822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Adopted and to adopt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Carbon Pricing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4F3DA-C00E-72D7-D1A1-5BA17ABC0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923" y="6198093"/>
            <a:ext cx="2209992" cy="5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6496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2B2579-BE08-60C8-A97B-88EEECCD2CB3}"/>
              </a:ext>
            </a:extLst>
          </p:cNvPr>
          <p:cNvGrpSpPr/>
          <p:nvPr/>
        </p:nvGrpSpPr>
        <p:grpSpPr>
          <a:xfrm>
            <a:off x="782424" y="875887"/>
            <a:ext cx="10885024" cy="5821369"/>
            <a:chOff x="151190" y="138722"/>
            <a:chExt cx="11742502" cy="6279953"/>
          </a:xfrm>
        </p:grpSpPr>
        <p:pic>
          <p:nvPicPr>
            <p:cNvPr id="8" name="Picture 7" descr="Chart, line chart&#10;&#10;Description automatically generated">
              <a:extLst>
                <a:ext uri="{FF2B5EF4-FFF2-40B4-BE49-F238E27FC236}">
                  <a16:creationId xmlns:a16="http://schemas.microsoft.com/office/drawing/2014/main" id="{617BC881-B94E-BDB7-C305-12A027889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1733" y="439249"/>
              <a:ext cx="3400481" cy="2513926"/>
            </a:xfrm>
            <a:prstGeom prst="rect">
              <a:avLst/>
            </a:prstGeom>
          </p:spPr>
        </p:pic>
        <p:pic>
          <p:nvPicPr>
            <p:cNvPr id="14" name="Picture 13" descr="Chart, line chart&#10;&#10;Description automatically generated">
              <a:extLst>
                <a:ext uri="{FF2B5EF4-FFF2-40B4-BE49-F238E27FC236}">
                  <a16:creationId xmlns:a16="http://schemas.microsoft.com/office/drawing/2014/main" id="{A43826D7-2B40-B6EF-7B89-A2AC38B41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5216" y="443322"/>
              <a:ext cx="3401568" cy="2505781"/>
            </a:xfrm>
            <a:prstGeom prst="rect">
              <a:avLst/>
            </a:prstGeom>
          </p:spPr>
        </p:pic>
        <p:pic>
          <p:nvPicPr>
            <p:cNvPr id="11" name="Picture 10" descr="Chart, line chart&#10;&#10;Description automatically generated">
              <a:extLst>
                <a:ext uri="{FF2B5EF4-FFF2-40B4-BE49-F238E27FC236}">
                  <a16:creationId xmlns:a16="http://schemas.microsoft.com/office/drawing/2014/main" id="{E8BC742B-9FCC-A559-521B-FF6806C7E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92040" y="439325"/>
              <a:ext cx="3401568" cy="2517160"/>
            </a:xfrm>
            <a:prstGeom prst="rect">
              <a:avLst/>
            </a:prstGeom>
          </p:spPr>
        </p:pic>
        <p:pic>
          <p:nvPicPr>
            <p:cNvPr id="9" name="Picture 8" descr="Chart, line chart&#10;&#10;Description automatically generated">
              <a:extLst>
                <a:ext uri="{FF2B5EF4-FFF2-40B4-BE49-F238E27FC236}">
                  <a16:creationId xmlns:a16="http://schemas.microsoft.com/office/drawing/2014/main" id="{E014A2F2-7C04-EA3E-4E8C-10DA80E39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066" y="3901515"/>
              <a:ext cx="3401568" cy="2517160"/>
            </a:xfrm>
            <a:prstGeom prst="rect">
              <a:avLst/>
            </a:prstGeom>
          </p:spPr>
        </p:pic>
        <p:pic>
          <p:nvPicPr>
            <p:cNvPr id="12" name="Picture 11" descr="Chart, line chart&#10;&#10;Description automatically generated">
              <a:extLst>
                <a:ext uri="{FF2B5EF4-FFF2-40B4-BE49-F238E27FC236}">
                  <a16:creationId xmlns:a16="http://schemas.microsoft.com/office/drawing/2014/main" id="{55C53872-1303-ED9D-E506-C3A246D3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8095" y="3901515"/>
              <a:ext cx="3401568" cy="2517160"/>
            </a:xfrm>
            <a:prstGeom prst="rect">
              <a:avLst/>
            </a:prstGeom>
          </p:spPr>
        </p:pic>
        <p:pic>
          <p:nvPicPr>
            <p:cNvPr id="13" name="Picture 12" descr="Chart, line chart&#10;&#10;Description automatically generated">
              <a:extLst>
                <a:ext uri="{FF2B5EF4-FFF2-40B4-BE49-F238E27FC236}">
                  <a16:creationId xmlns:a16="http://schemas.microsoft.com/office/drawing/2014/main" id="{15C3638A-C430-4180-EC7E-FD1B4FE0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92124" y="3902730"/>
              <a:ext cx="3401568" cy="2514730"/>
            </a:xfrm>
            <a:prstGeom prst="rect">
              <a:avLst/>
            </a:prstGeom>
          </p:spPr>
        </p:pic>
        <p:pic>
          <p:nvPicPr>
            <p:cNvPr id="1026" name="Picture 2" descr="Image result for denmark">
              <a:extLst>
                <a:ext uri="{FF2B5EF4-FFF2-40B4-BE49-F238E27FC236}">
                  <a16:creationId xmlns:a16="http://schemas.microsoft.com/office/drawing/2014/main" id="{4695CC48-CCBA-0685-7591-5A5DA15ED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45" y="138722"/>
              <a:ext cx="606287" cy="4572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japan">
              <a:extLst>
                <a:ext uri="{FF2B5EF4-FFF2-40B4-BE49-F238E27FC236}">
                  <a16:creationId xmlns:a16="http://schemas.microsoft.com/office/drawing/2014/main" id="{92231127-B0DA-DC41-32E8-05954F24A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9578" y="3607786"/>
              <a:ext cx="687689" cy="4572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estonia">
              <a:extLst>
                <a:ext uri="{FF2B5EF4-FFF2-40B4-BE49-F238E27FC236}">
                  <a16:creationId xmlns:a16="http://schemas.microsoft.com/office/drawing/2014/main" id="{7DBEAD40-94DE-13B6-1854-EC196E0FB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90" y="3607786"/>
              <a:ext cx="724395" cy="4572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poland">
              <a:extLst>
                <a:ext uri="{FF2B5EF4-FFF2-40B4-BE49-F238E27FC236}">
                  <a16:creationId xmlns:a16="http://schemas.microsoft.com/office/drawing/2014/main" id="{269B26D8-3BCF-D4A5-605D-60CCDADAE3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194" y="3607786"/>
              <a:ext cx="727911" cy="4572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mage result for finland">
              <a:extLst>
                <a:ext uri="{FF2B5EF4-FFF2-40B4-BE49-F238E27FC236}">
                  <a16:creationId xmlns:a16="http://schemas.microsoft.com/office/drawing/2014/main" id="{96EA59FC-DBAE-1AE6-7EE5-108EA6B33D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9578" y="138722"/>
              <a:ext cx="753763" cy="4572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sweden">
              <a:extLst>
                <a:ext uri="{FF2B5EF4-FFF2-40B4-BE49-F238E27FC236}">
                  <a16:creationId xmlns:a16="http://schemas.microsoft.com/office/drawing/2014/main" id="{2F9A347C-FBCF-B9AE-29B9-5B2C3C40B0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193" y="138722"/>
              <a:ext cx="727911" cy="4572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2228B507-6979-3C7E-2D5F-5DF8143836B8}"/>
              </a:ext>
            </a:extLst>
          </p:cNvPr>
          <p:cNvSpPr txBox="1">
            <a:spLocks/>
          </p:cNvSpPr>
          <p:nvPr/>
        </p:nvSpPr>
        <p:spPr>
          <a:xfrm>
            <a:off x="170183" y="131221"/>
            <a:ext cx="10515600" cy="744666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>
            <a:lvl1pPr marL="0" indent="0" algn="l" defTabSz="457136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  <a:lvl2pPr marL="457136" indent="0" algn="ctr" defTabSz="457136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2pPr>
            <a:lvl3pPr marL="914272" indent="0" algn="ctr" defTabSz="457136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3pPr>
            <a:lvl4pPr marL="1371408" indent="0" algn="ctr" defTabSz="45713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4pPr>
            <a:lvl5pPr marL="1828543" indent="0" algn="ctr" defTabSz="457136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5pPr>
            <a:lvl6pPr marL="2285679" indent="0" algn="ctr" defTabSz="45713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15" indent="0" algn="ctr" defTabSz="45713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951" indent="0" algn="ctr" defTabSz="45713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087" indent="0" algn="ctr" defTabSz="45713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</a:rPr>
              <a:t>The influence from carbon pricing to emission</a:t>
            </a:r>
          </a:p>
        </p:txBody>
      </p:sp>
    </p:spTree>
    <p:extLst>
      <p:ext uri="{BB962C8B-B14F-4D97-AF65-F5344CB8AC3E}">
        <p14:creationId xmlns:p14="http://schemas.microsoft.com/office/powerpoint/2010/main" val="81609068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8037-BE82-25A1-B312-B934FEC32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379"/>
            <a:ext cx="10515600" cy="91884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i="1" dirty="0">
                <a:solidFill>
                  <a:srgbClr val="7030A0"/>
                </a:solidFill>
              </a:rPr>
              <a:t>Carbon Price = Social Cost of Carbon</a:t>
            </a:r>
          </a:p>
        </p:txBody>
      </p:sp>
      <p:pic>
        <p:nvPicPr>
          <p:cNvPr id="2050" name="Picture 2" descr="Social Cost of Carbon 101">
            <a:extLst>
              <a:ext uri="{FF2B5EF4-FFF2-40B4-BE49-F238E27FC236}">
                <a16:creationId xmlns:a16="http://schemas.microsoft.com/office/drawing/2014/main" id="{AE7534C8-894C-F426-FEE7-EE4335A30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11" y="1305562"/>
            <a:ext cx="8625179" cy="431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3F3690-4F03-F674-4903-B85A84B1705A}"/>
              </a:ext>
            </a:extLst>
          </p:cNvPr>
          <p:cNvSpPr txBox="1"/>
          <p:nvPr/>
        </p:nvSpPr>
        <p:spPr>
          <a:xfrm>
            <a:off x="0" y="5830478"/>
            <a:ext cx="12192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Many states do not have enough data to calculate the social cost of carbon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92FAF-028C-1394-2275-2945ADDB67CB}"/>
              </a:ext>
            </a:extLst>
          </p:cNvPr>
          <p:cNvSpPr txBox="1"/>
          <p:nvPr/>
        </p:nvSpPr>
        <p:spPr>
          <a:xfrm rot="20700000">
            <a:off x="428134" y="5553077"/>
            <a:ext cx="1121974" cy="369332"/>
          </a:xfrm>
          <a:prstGeom prst="rect">
            <a:avLst/>
          </a:prstGeom>
          <a:solidFill>
            <a:schemeClr val="accent5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Pain Point</a:t>
            </a:r>
          </a:p>
        </p:txBody>
      </p:sp>
    </p:spTree>
    <p:extLst>
      <p:ext uri="{BB962C8B-B14F-4D97-AF65-F5344CB8AC3E}">
        <p14:creationId xmlns:p14="http://schemas.microsoft.com/office/powerpoint/2010/main" val="408947453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SDG">
      <a:dk1>
        <a:srgbClr val="171616"/>
      </a:dk1>
      <a:lt1>
        <a:sysClr val="window" lastClr="FFFFFF"/>
      </a:lt1>
      <a:dk2>
        <a:srgbClr val="3F3F3F"/>
      </a:dk2>
      <a:lt2>
        <a:srgbClr val="E7E6E6"/>
      </a:lt2>
      <a:accent1>
        <a:srgbClr val="A21A43"/>
      </a:accent1>
      <a:accent2>
        <a:srgbClr val="0D699F"/>
      </a:accent2>
      <a:accent3>
        <a:srgbClr val="53A63C"/>
      </a:accent3>
      <a:accent4>
        <a:srgbClr val="F59C2D"/>
      </a:accent4>
      <a:accent5>
        <a:srgbClr val="E8422F"/>
      </a:accent5>
      <a:accent6>
        <a:srgbClr val="2297D5"/>
      </a:accent6>
      <a:hlink>
        <a:srgbClr val="DD1268"/>
      </a:hlink>
      <a:folHlink>
        <a:srgbClr val="FBC2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UNEnvironment_PPT_English_ver2</Template>
  <TotalTime>14699</TotalTime>
  <Words>771</Words>
  <Application>Microsoft Office PowerPoint</Application>
  <PresentationFormat>Widescreen</PresentationFormat>
  <Paragraphs>136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Roboto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Carbon Pricing Adoption</vt:lpstr>
      <vt:lpstr>Member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UNEP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in  maximum 3 lines of text, Roboto Regular, 40pt.</dc:title>
  <dc:creator>Jonathan Gilman</dc:creator>
  <cp:lastModifiedBy>Aneta Slaveikova Nikolova</cp:lastModifiedBy>
  <cp:revision>121</cp:revision>
  <cp:lastPrinted>2017-02-02T13:27:08Z</cp:lastPrinted>
  <dcterms:created xsi:type="dcterms:W3CDTF">2018-11-28T06:13:26Z</dcterms:created>
  <dcterms:modified xsi:type="dcterms:W3CDTF">2023-02-14T23:56:34Z</dcterms:modified>
</cp:coreProperties>
</file>