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710" r:id="rId3"/>
  </p:sldMasterIdLst>
  <p:notesMasterIdLst>
    <p:notesMasterId r:id="rId13"/>
  </p:notesMasterIdLst>
  <p:handoutMasterIdLst>
    <p:handoutMasterId r:id="rId14"/>
  </p:handoutMasterIdLst>
  <p:sldIdLst>
    <p:sldId id="885" r:id="rId4"/>
    <p:sldId id="5980" r:id="rId5"/>
    <p:sldId id="5981" r:id="rId6"/>
    <p:sldId id="1062" r:id="rId7"/>
    <p:sldId id="1719" r:id="rId8"/>
    <p:sldId id="892" r:id="rId9"/>
    <p:sldId id="1012" r:id="rId10"/>
    <p:sldId id="1023" r:id="rId11"/>
    <p:sldId id="17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45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 snapToGrid="0">
      <p:cViewPr varScale="1">
        <p:scale>
          <a:sx n="87" d="100"/>
          <a:sy n="87" d="100"/>
        </p:scale>
        <p:origin x="48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marquez\Documents\Taxonomy%20Ecosystems\Taxonomy_Report_Dec2021\Working%20Paper_6_Ecosystems%20Portfolio\(240222)%20Taxonomy%20report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28-4DAD-98DF-AD0A638B7D4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8-4DAD-98DF-AD0A638B7D4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28-4DAD-98DF-AD0A638B7D4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D28-4DAD-98DF-AD0A638B7D42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D28-4DAD-98DF-AD0A638B7D42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D28-4DAD-98DF-AD0A638B7D4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D28-4DAD-98DF-AD0A638B7D4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D28-4DAD-98DF-AD0A638B7D42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D28-4DAD-98DF-AD0A638B7D4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D28-4DAD-98DF-AD0A638B7D42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D28-4DAD-98DF-AD0A638B7D42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D28-4DAD-98DF-AD0A638B7D4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D28-4DAD-98DF-AD0A638B7D42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D28-4DAD-98DF-AD0A638B7D42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D28-4DAD-98DF-AD0A638B7D42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FD28-4DAD-98DF-AD0A638B7D42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D28-4DAD-98DF-AD0A638B7D42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D28-4DAD-98DF-AD0A638B7D42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FD28-4DAD-98DF-AD0A638B7D42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FD28-4DAD-98DF-AD0A638B7D42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FD28-4DAD-98DF-AD0A638B7D42}"/>
              </c:ext>
            </c:extLst>
          </c:dPt>
          <c:cat>
            <c:multiLvlStrRef>
              <c:f>'Ecosystems graphs'!$AX$2:$AY$31</c:f>
              <c:multiLvlStrCache>
                <c:ptCount val="30"/>
                <c:lvl>
                  <c:pt idx="0">
                    <c:v>Water regulation &amp; supply</c:v>
                  </c:pt>
                  <c:pt idx="1">
                    <c:v>Carbon capture and storage</c:v>
                  </c:pt>
                  <c:pt idx="2">
                    <c:v>Soil retention</c:v>
                  </c:pt>
                  <c:pt idx="3">
                    <c:v>Risk reduction</c:v>
                  </c:pt>
                  <c:pt idx="4">
                    <c:v>Climate regulation</c:v>
                  </c:pt>
                  <c:pt idx="5">
                    <c:v>Pollination</c:v>
                  </c:pt>
                  <c:pt idx="6">
                    <c:v>Pest control</c:v>
                  </c:pt>
                  <c:pt idx="7">
                    <c:v>Air quality</c:v>
                  </c:pt>
                  <c:pt idx="8">
                    <c:v>Bioturbation</c:v>
                  </c:pt>
                  <c:pt idx="9">
                    <c:v>Biodiversity</c:v>
                  </c:pt>
                  <c:pt idx="10">
                    <c:v>Nutrient cycling</c:v>
                  </c:pt>
                  <c:pt idx="11">
                    <c:v>Soil formation</c:v>
                  </c:pt>
                  <c:pt idx="12">
                    <c:v>Primary production</c:v>
                  </c:pt>
                  <c:pt idx="13">
                    <c:v>Shelter</c:v>
                  </c:pt>
                  <c:pt idx="14">
                    <c:v>Food</c:v>
                  </c:pt>
                  <c:pt idx="15">
                    <c:v>Timber</c:v>
                  </c:pt>
                  <c:pt idx="16">
                    <c:v>Forests none timber products (seeds, dyes, honey..)</c:v>
                  </c:pt>
                  <c:pt idx="17">
                    <c:v>Fisheries</c:v>
                  </c:pt>
                  <c:pt idx="18">
                    <c:v>Raw materials</c:v>
                  </c:pt>
                  <c:pt idx="19">
                    <c:v>Medicinal resources</c:v>
                  </c:pt>
                  <c:pt idx="20">
                    <c:v>Genetic material</c:v>
                  </c:pt>
                  <c:pt idx="21">
                    <c:v>Ornamental resources</c:v>
                  </c:pt>
                  <c:pt idx="22">
                    <c:v>Pollutants absorption</c:v>
                  </c:pt>
                  <c:pt idx="23">
                    <c:v>Pest control</c:v>
                  </c:pt>
                  <c:pt idx="24">
                    <c:v>Products for research</c:v>
                  </c:pt>
                  <c:pt idx="25">
                    <c:v>Recreational</c:v>
                  </c:pt>
                  <c:pt idx="26">
                    <c:v>Spiritual</c:v>
                  </c:pt>
                  <c:pt idx="27">
                    <c:v>Aesthetic</c:v>
                  </c:pt>
                  <c:pt idx="28">
                    <c:v>Educational &amp; Scientific</c:v>
                  </c:pt>
                  <c:pt idx="29">
                    <c:v>Experiential</c:v>
                  </c:pt>
                </c:lvl>
                <c:lvl>
                  <c:pt idx="0">
                    <c:v>Regulation (64 Fps)</c:v>
                  </c:pt>
                  <c:pt idx="9">
                    <c:v>Supporting (31 FPs)</c:v>
                  </c:pt>
                  <c:pt idx="14">
                    <c:v>Provision (44 FPs)</c:v>
                  </c:pt>
                  <c:pt idx="25">
                    <c:v>Cultural (19 FPs)</c:v>
                  </c:pt>
                </c:lvl>
              </c:multiLvlStrCache>
            </c:multiLvlStrRef>
          </c:cat>
          <c:val>
            <c:numRef>
              <c:f>'Ecosystems graphs'!$AZ$2:$AZ$31</c:f>
              <c:numCache>
                <c:formatCode>General</c:formatCode>
                <c:ptCount val="30"/>
                <c:pt idx="0">
                  <c:v>43</c:v>
                </c:pt>
                <c:pt idx="1">
                  <c:v>36</c:v>
                </c:pt>
                <c:pt idx="2">
                  <c:v>32</c:v>
                </c:pt>
                <c:pt idx="3">
                  <c:v>31</c:v>
                </c:pt>
                <c:pt idx="4">
                  <c:v>8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24</c:v>
                </c:pt>
                <c:pt idx="10">
                  <c:v>9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18</c:v>
                </c:pt>
                <c:pt idx="15">
                  <c:v>16</c:v>
                </c:pt>
                <c:pt idx="16">
                  <c:v>15</c:v>
                </c:pt>
                <c:pt idx="17">
                  <c:v>9</c:v>
                </c:pt>
                <c:pt idx="18">
                  <c:v>9</c:v>
                </c:pt>
                <c:pt idx="19">
                  <c:v>8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10</c:v>
                </c:pt>
                <c:pt idx="26">
                  <c:v>7</c:v>
                </c:pt>
                <c:pt idx="27">
                  <c:v>5</c:v>
                </c:pt>
                <c:pt idx="28">
                  <c:v>4</c:v>
                </c:pt>
                <c:pt idx="2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FD28-4DAD-98DF-AD0A638B7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37829248"/>
        <c:axId val="1837822592"/>
      </c:barChart>
      <c:catAx>
        <c:axId val="18378292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Ecosystem services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37822592"/>
        <c:crosses val="autoZero"/>
        <c:auto val="1"/>
        <c:lblAlgn val="ctr"/>
        <c:lblOffset val="100"/>
        <c:noMultiLvlLbl val="0"/>
      </c:catAx>
      <c:valAx>
        <c:axId val="1837822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No. of projects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3782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DA7C29-F4F2-D46D-1B7D-3CA418F7B9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8D542-2DCA-F109-EBD9-20C71DA35F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C5B30-C905-467B-820B-911E54AD9E62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D4241-6156-A984-7AC3-A0AD77E55E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B27B4-853A-0BD4-A1E7-42CB5D7BA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CD9C3-E52C-4A83-A885-A0B39574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457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C3486-5AFF-45C4-A290-22154C2606FD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5CC87-F692-482B-8420-9AEB85B34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23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64DEB-A59B-1D92-26A7-77772ED7F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5CC87-F692-482B-8420-9AEB85B34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51387-3485-4284-4CEE-2FF18346C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5CC87-F692-482B-8420-9AEB85B34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7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emf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E1C4-3C50-2558-FB88-F3201AE64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613D8-6520-02C7-89B1-5F67F58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3FD9C-6B04-C2B6-0AAF-B9AAF455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70A2A-9976-4C5C-0485-88E26A66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4F4DD-A788-3689-5646-8D5B6A2B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2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B305-FA5E-BA09-1362-F64F21EA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50C12-B86F-07C6-C5C2-917CB38CF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2B8E3-8F21-4707-6504-0682C84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89B34-1429-751C-87D6-B4A787FE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C2CC-4525-0B43-AF22-E9849911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6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DD589-7A9A-FE4A-9E76-418A235D5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908C2E-9640-F113-6519-9C952247C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82A61-5EAE-9851-F19F-A683C548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7447D-C379-033D-E005-2B3B982D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546ED-7FDE-B3C1-3861-0476C6EF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0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Open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F95B466-A45D-C941-8775-9BA0CCEBC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178" y="4964560"/>
            <a:ext cx="5292725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Name of Presenter / Title / Division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DB179-D09B-234B-A952-2F6D3E088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18" y="5588342"/>
            <a:ext cx="5292725" cy="9944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Event name</a:t>
            </a:r>
          </a:p>
          <a:p>
            <a:pPr lvl="0"/>
            <a:r>
              <a:rPr lang="en-US"/>
              <a:t>Month Year  |  Venue / Location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BB269-FB5C-0341-8C15-F5E63F33E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36" y="1667636"/>
            <a:ext cx="8978735" cy="2593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 b="1" i="0" cap="none" baseline="0">
                <a:solidFill>
                  <a:srgbClr val="04597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of the presentation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EE8BE4-6E7E-E14B-8AB5-0DC7F95E315C}"/>
              </a:ext>
            </a:extLst>
          </p:cNvPr>
          <p:cNvCxnSpPr>
            <a:cxnSpLocks/>
          </p:cNvCxnSpPr>
          <p:nvPr/>
        </p:nvCxnSpPr>
        <p:spPr>
          <a:xfrm>
            <a:off x="515938" y="684213"/>
            <a:ext cx="935037" cy="0"/>
          </a:xfrm>
          <a:prstGeom prst="line">
            <a:avLst/>
          </a:prstGeom>
          <a:ln w="177800">
            <a:solidFill>
              <a:srgbClr val="92C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059F3C0-EE4A-3B44-9DBA-F05681B0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143" y="581746"/>
            <a:ext cx="1497920" cy="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EEC7-CB61-479C-9569-065E4D240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25BD9-3312-4E90-93A1-A49F10765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DE6DC-F99A-444D-A710-8950107A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4DB2-6A5E-4A21-90EC-B04599A8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F37A1-BF71-4079-AD10-E076FF0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18621-ACA7-4736-9D07-17BB1E58DC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8C558166-D0FC-AF44-8B0F-0177DB33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386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F95B466-A45D-C941-8775-9BA0CCEBC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178" y="4964560"/>
            <a:ext cx="5292725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Name of Presenter / Title / Division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DB179-D09B-234B-A952-2F6D3E088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18" y="5588342"/>
            <a:ext cx="5292725" cy="9944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Event name</a:t>
            </a:r>
          </a:p>
          <a:p>
            <a:pPr lvl="0"/>
            <a:r>
              <a:rPr lang="en-US"/>
              <a:t>Month Year  |  Venue / Location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BB269-FB5C-0341-8C15-F5E63F33E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36" y="1667636"/>
            <a:ext cx="8978735" cy="2593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 b="1" i="0" cap="none" baseline="0">
                <a:solidFill>
                  <a:srgbClr val="04597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of the presentation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EE8BE4-6E7E-E14B-8AB5-0DC7F95E315C}"/>
              </a:ext>
            </a:extLst>
          </p:cNvPr>
          <p:cNvCxnSpPr>
            <a:cxnSpLocks/>
          </p:cNvCxnSpPr>
          <p:nvPr/>
        </p:nvCxnSpPr>
        <p:spPr>
          <a:xfrm>
            <a:off x="515938" y="684213"/>
            <a:ext cx="935037" cy="0"/>
          </a:xfrm>
          <a:prstGeom prst="line">
            <a:avLst/>
          </a:prstGeom>
          <a:ln w="177800">
            <a:solidFill>
              <a:srgbClr val="92C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059F3C0-EE4A-3B44-9DBA-F05681B0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143" y="581746"/>
            <a:ext cx="1497920" cy="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8AEE1B24-356B-284E-9C10-E395D167AB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39" y="1520825"/>
            <a:ext cx="3076348" cy="1908175"/>
          </a:xfrm>
          <a:prstGeom prst="rect">
            <a:avLst/>
          </a:prstGeom>
          <a:solidFill>
            <a:srgbClr val="92C13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R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0FC23F5-0721-674A-A3B9-3DBDAC7772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4338" y="3848519"/>
            <a:ext cx="3109231" cy="2425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DCE8BA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Add text</a:t>
            </a:r>
            <a:endParaRPr lang="en-RS"/>
          </a:p>
        </p:txBody>
      </p:sp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527403C-2861-BE41-99CC-CAEF3AAD0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49" y="584200"/>
            <a:ext cx="928914" cy="58057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E638567B-290A-3340-8252-031DD879EA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24338" y="1520825"/>
            <a:ext cx="3076348" cy="1908175"/>
          </a:xfrm>
          <a:prstGeom prst="rect">
            <a:avLst/>
          </a:prstGeom>
          <a:solidFill>
            <a:srgbClr val="92C13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R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A8ACB503-6F39-4A40-B751-BAF950C395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67663" y="1520825"/>
            <a:ext cx="3076348" cy="1908175"/>
          </a:xfrm>
          <a:prstGeom prst="rect">
            <a:avLst/>
          </a:prstGeom>
          <a:solidFill>
            <a:srgbClr val="92C13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RS"/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61E3FB30-93AF-E64A-8BEC-A443F682E3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3858567"/>
            <a:ext cx="3109231" cy="241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DCE8BA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Add text</a:t>
            </a:r>
            <a:endParaRPr lang="en-RS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77440D74-AB05-4A45-B4AB-23737A14C3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67663" y="3838471"/>
            <a:ext cx="3109231" cy="2435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DCE8BA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Add text</a:t>
            </a:r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046084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8">
            <a:extLst>
              <a:ext uri="{FF2B5EF4-FFF2-40B4-BE49-F238E27FC236}">
                <a16:creationId xmlns:a16="http://schemas.microsoft.com/office/drawing/2014/main" id="{97EEE12D-113F-C446-B69C-6B5330E57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851" y="1149811"/>
            <a:ext cx="2771775" cy="2261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045972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273A84A-704D-0240-8D91-069709C23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98" y="584200"/>
            <a:ext cx="926065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37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4654C38-B764-3C49-A5F1-6B564254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49" y="584200"/>
            <a:ext cx="928914" cy="580571"/>
          </a:xfrm>
          <a:prstGeom prst="rect">
            <a:avLst/>
          </a:prstGeom>
        </p:spPr>
      </p:pic>
      <p:sp>
        <p:nvSpPr>
          <p:cNvPr id="8" name="Title Placeholder 28">
            <a:extLst>
              <a:ext uri="{FF2B5EF4-FFF2-40B4-BE49-F238E27FC236}">
                <a16:creationId xmlns:a16="http://schemas.microsoft.com/office/drawing/2014/main" id="{7BA782E8-BFE6-C84E-A5C8-A68E97E93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18" y="1146916"/>
            <a:ext cx="2855796" cy="2272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18799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8">
            <a:extLst>
              <a:ext uri="{FF2B5EF4-FFF2-40B4-BE49-F238E27FC236}">
                <a16:creationId xmlns:a16="http://schemas.microsoft.com/office/drawing/2014/main" id="{03B9E5E2-A1F9-A74E-921C-FB9072A35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851" y="1149811"/>
            <a:ext cx="2771775" cy="2261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045972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E110094-5598-A249-98BC-B54673DC0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98" y="584200"/>
            <a:ext cx="926065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1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8">
            <a:extLst>
              <a:ext uri="{FF2B5EF4-FFF2-40B4-BE49-F238E27FC236}">
                <a16:creationId xmlns:a16="http://schemas.microsoft.com/office/drawing/2014/main" id="{971DB5BB-8A8F-454C-9DB5-99032764F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544" y="1143000"/>
            <a:ext cx="2863169" cy="1314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045972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D11EE3-6ED4-144B-BCAD-1455FA53F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968" y="2457450"/>
            <a:ext cx="2869746" cy="190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1" i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A20B5BB-C368-8249-AC31-B562E71A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98" y="584200"/>
            <a:ext cx="926065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0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BA2D-1119-3741-0133-9543859A5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7DC7-959B-93C8-5E83-1E3D9C5A4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1E43C-F916-D24A-0470-1042CDC5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28F4-C9B0-1D74-E643-3E54A682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97B9-3DB6-D14F-9638-A335A19C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40B9FE3-44F4-AC45-8C18-8DDED4005D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5430" y="1153886"/>
            <a:ext cx="9368970" cy="4789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045972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Add title</a:t>
            </a:r>
            <a:endParaRPr lang="en-RS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FA6D165-DFF8-6244-B328-829F5BC3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98" y="584200"/>
            <a:ext cx="926065" cy="5805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D5E08-C093-7A49-B882-BD3BD99F94F2}"/>
              </a:ext>
            </a:extLst>
          </p:cNvPr>
          <p:cNvSpPr/>
          <p:nvPr/>
        </p:nvSpPr>
        <p:spPr>
          <a:xfrm>
            <a:off x="515938" y="1926508"/>
            <a:ext cx="5327513" cy="530942"/>
          </a:xfrm>
          <a:prstGeom prst="rect">
            <a:avLst/>
          </a:prstGeom>
          <a:solidFill>
            <a:srgbClr val="91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>
              <a:solidFill>
                <a:srgbClr val="92C13F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9BF133-C0FD-D54D-8182-61FD66121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022145"/>
            <a:ext cx="5318805" cy="48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HEADER 1</a:t>
            </a:r>
            <a:endParaRPr lang="en-R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FBD921-27E0-DD44-B0C7-AAA99B364323}"/>
              </a:ext>
            </a:extLst>
          </p:cNvPr>
          <p:cNvSpPr/>
          <p:nvPr/>
        </p:nvSpPr>
        <p:spPr>
          <a:xfrm>
            <a:off x="6331131" y="1926508"/>
            <a:ext cx="5344932" cy="530942"/>
          </a:xfrm>
          <a:prstGeom prst="rect">
            <a:avLst/>
          </a:prstGeom>
          <a:solidFill>
            <a:srgbClr val="91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>
              <a:solidFill>
                <a:srgbClr val="92C13F"/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1A152B-8ACE-E94D-A6C6-3D092B8B17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9840" y="2022145"/>
            <a:ext cx="5336223" cy="48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HEADER 2</a:t>
            </a:r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707678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2AAF1FBF-CB30-2B48-87F6-7B046E4792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83" y="4902926"/>
            <a:ext cx="5292679" cy="1370874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4597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description of the project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FD4C37D5-DD86-BA4E-9D06-8AE32C3F0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924" y="2886557"/>
            <a:ext cx="2487851" cy="147906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name of the project</a:t>
            </a: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7116DF37-34D3-0240-9850-764A00BC9E6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40333" y="2765007"/>
            <a:ext cx="1935730" cy="1935730"/>
          </a:xfrm>
          <a:custGeom>
            <a:avLst/>
            <a:gdLst>
              <a:gd name="connsiteX0" fmla="*/ 0 w 1935730"/>
              <a:gd name="connsiteY0" fmla="*/ 967865 h 1935730"/>
              <a:gd name="connsiteX1" fmla="*/ 967865 w 1935730"/>
              <a:gd name="connsiteY1" fmla="*/ 0 h 1935730"/>
              <a:gd name="connsiteX2" fmla="*/ 1935730 w 1935730"/>
              <a:gd name="connsiteY2" fmla="*/ 967865 h 1935730"/>
              <a:gd name="connsiteX3" fmla="*/ 967865 w 1935730"/>
              <a:gd name="connsiteY3" fmla="*/ 1935730 h 1935730"/>
              <a:gd name="connsiteX4" fmla="*/ 0 w 1935730"/>
              <a:gd name="connsiteY4" fmla="*/ 967865 h 193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5730" h="1935730" fill="none" extrusionOk="0">
                <a:moveTo>
                  <a:pt x="0" y="967865"/>
                </a:moveTo>
                <a:cubicBezTo>
                  <a:pt x="98188" y="444976"/>
                  <a:pt x="466150" y="-67547"/>
                  <a:pt x="967865" y="0"/>
                </a:cubicBezTo>
                <a:cubicBezTo>
                  <a:pt x="1487885" y="-2223"/>
                  <a:pt x="1874943" y="490558"/>
                  <a:pt x="1935730" y="967865"/>
                </a:cubicBezTo>
                <a:cubicBezTo>
                  <a:pt x="1930292" y="1450546"/>
                  <a:pt x="1463070" y="1990390"/>
                  <a:pt x="967865" y="1935730"/>
                </a:cubicBezTo>
                <a:cubicBezTo>
                  <a:pt x="501939" y="1974141"/>
                  <a:pt x="53930" y="1515369"/>
                  <a:pt x="0" y="967865"/>
                </a:cubicBezTo>
                <a:close/>
              </a:path>
              <a:path w="1935730" h="1935730" stroke="0" extrusionOk="0">
                <a:moveTo>
                  <a:pt x="0" y="967865"/>
                </a:moveTo>
                <a:cubicBezTo>
                  <a:pt x="-75412" y="386812"/>
                  <a:pt x="426374" y="2610"/>
                  <a:pt x="967865" y="0"/>
                </a:cubicBezTo>
                <a:cubicBezTo>
                  <a:pt x="1574231" y="15122"/>
                  <a:pt x="1896874" y="434564"/>
                  <a:pt x="1935730" y="967865"/>
                </a:cubicBezTo>
                <a:cubicBezTo>
                  <a:pt x="1909455" y="1528061"/>
                  <a:pt x="1487796" y="2016460"/>
                  <a:pt x="967865" y="1935730"/>
                </a:cubicBezTo>
                <a:cubicBezTo>
                  <a:pt x="403836" y="1919594"/>
                  <a:pt x="17723" y="1510870"/>
                  <a:pt x="0" y="967865"/>
                </a:cubicBezTo>
                <a:close/>
              </a:path>
            </a:pathLst>
          </a:custGeom>
          <a:solidFill>
            <a:srgbClr val="92C13F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Corbel" panose="020B05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R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205E05-7C74-EE43-8371-2B577AFDB60A}"/>
              </a:ext>
            </a:extLst>
          </p:cNvPr>
          <p:cNvSpPr/>
          <p:nvPr/>
        </p:nvSpPr>
        <p:spPr>
          <a:xfrm>
            <a:off x="515938" y="1926508"/>
            <a:ext cx="5327513" cy="530942"/>
          </a:xfrm>
          <a:prstGeom prst="rect">
            <a:avLst/>
          </a:prstGeom>
          <a:solidFill>
            <a:srgbClr val="91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>
              <a:solidFill>
                <a:srgbClr val="92C13F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D66FFB2-32F7-3E4B-B226-6EB787E2DF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022145"/>
            <a:ext cx="5318805" cy="48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HEADER 1</a:t>
            </a:r>
            <a:endParaRPr lang="en-R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E204F-57B4-CD4E-8CDC-A9FA0F6B1645}"/>
              </a:ext>
            </a:extLst>
          </p:cNvPr>
          <p:cNvSpPr/>
          <p:nvPr/>
        </p:nvSpPr>
        <p:spPr>
          <a:xfrm>
            <a:off x="6331131" y="1926508"/>
            <a:ext cx="5344932" cy="530942"/>
          </a:xfrm>
          <a:prstGeom prst="rect">
            <a:avLst/>
          </a:prstGeom>
          <a:solidFill>
            <a:srgbClr val="91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>
              <a:solidFill>
                <a:srgbClr val="92C13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1B40B82-D84A-F844-9390-223F6721F7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9840" y="2022145"/>
            <a:ext cx="5336223" cy="484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HEADER 2</a:t>
            </a:r>
            <a:endParaRPr lang="e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40E91-CABB-F845-B02A-02DF0FDD0F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2815" y="1146627"/>
            <a:ext cx="9288461" cy="3741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i="0">
                <a:solidFill>
                  <a:srgbClr val="045972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/>
              <a:t>Add title</a:t>
            </a:r>
            <a:endParaRPr lang="en-RS"/>
          </a:p>
        </p:txBody>
      </p: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6A7EDD9-CAB0-6D45-8616-80D3C76A9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98" y="584200"/>
            <a:ext cx="926065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7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Case Stud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2096A34-4D6B-C64C-B551-6AC4640E30A5}"/>
              </a:ext>
            </a:extLst>
          </p:cNvPr>
          <p:cNvSpPr/>
          <p:nvPr/>
        </p:nvSpPr>
        <p:spPr>
          <a:xfrm>
            <a:off x="515938" y="3429000"/>
            <a:ext cx="5580062" cy="1908175"/>
          </a:xfrm>
          <a:prstGeom prst="roundRect">
            <a:avLst/>
          </a:prstGeom>
          <a:solidFill>
            <a:srgbClr val="92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A316E-9D44-D643-856B-99AE97CFB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232" y="1141433"/>
            <a:ext cx="5668767" cy="553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E4135F-85BF-8840-BB6A-A7289541E3A5}"/>
              </a:ext>
            </a:extLst>
          </p:cNvPr>
          <p:cNvSpPr txBox="1"/>
          <p:nvPr/>
        </p:nvSpPr>
        <p:spPr>
          <a:xfrm>
            <a:off x="638543" y="3596406"/>
            <a:ext cx="2568614" cy="9694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900" b="1" i="0">
                <a:solidFill>
                  <a:schemeClr val="bg1"/>
                </a:solidFill>
                <a:latin typeface="Corbel" panose="020B0503020204020204" pitchFamily="34" charset="0"/>
              </a:rPr>
              <a:t>GCF funding: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900" b="1" i="0">
                <a:solidFill>
                  <a:schemeClr val="bg1"/>
                </a:solidFill>
                <a:latin typeface="Corbel" panose="020B0503020204020204" pitchFamily="34" charset="0"/>
              </a:rPr>
              <a:t>Total project funding:  </a:t>
            </a:r>
          </a:p>
          <a:p>
            <a:r>
              <a:rPr lang="en-IE" sz="1900" b="1" i="0">
                <a:solidFill>
                  <a:schemeClr val="bg1"/>
                </a:solidFill>
                <a:latin typeface="Corbel" panose="020B0503020204020204" pitchFamily="34" charset="0"/>
              </a:rPr>
              <a:t>Accredited Entity:</a:t>
            </a:r>
            <a:endParaRPr lang="x-none" sz="1900" b="1" i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35B228-3472-F14A-B2AE-7D3923FBF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625" y="4365624"/>
            <a:ext cx="4643438" cy="190817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description of the project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E05B0A12-73C0-FA43-B1B9-840FF655E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7917" y="3752242"/>
            <a:ext cx="3786404" cy="2428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57A363E5-F275-E34C-8FB4-33CDF8039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1985" y="3927667"/>
            <a:ext cx="2837832" cy="29381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5E1EA078-4805-B647-8465-399E2F86AD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938" y="2457450"/>
            <a:ext cx="5580062" cy="8300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 i="0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name of the project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985A8E2C-8D18-C645-8012-DA5A0C88C0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269" y="4244197"/>
            <a:ext cx="3205051" cy="90189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EA70CCD-42D4-5E45-9953-44F84CA3A69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2624" y="1141433"/>
            <a:ext cx="2777699" cy="2888230"/>
          </a:xfrm>
          <a:custGeom>
            <a:avLst/>
            <a:gdLst>
              <a:gd name="connsiteX0" fmla="*/ 0 w 2777699"/>
              <a:gd name="connsiteY0" fmla="*/ 1444115 h 2888230"/>
              <a:gd name="connsiteX1" fmla="*/ 1388850 w 2777699"/>
              <a:gd name="connsiteY1" fmla="*/ 0 h 2888230"/>
              <a:gd name="connsiteX2" fmla="*/ 2777700 w 2777699"/>
              <a:gd name="connsiteY2" fmla="*/ 1444115 h 2888230"/>
              <a:gd name="connsiteX3" fmla="*/ 1388850 w 2777699"/>
              <a:gd name="connsiteY3" fmla="*/ 2888230 h 2888230"/>
              <a:gd name="connsiteX4" fmla="*/ 0 w 2777699"/>
              <a:gd name="connsiteY4" fmla="*/ 1444115 h 2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699" h="2888230" fill="none" extrusionOk="0">
                <a:moveTo>
                  <a:pt x="0" y="1444115"/>
                </a:moveTo>
                <a:cubicBezTo>
                  <a:pt x="32946" y="650460"/>
                  <a:pt x="645750" y="-49270"/>
                  <a:pt x="1388850" y="0"/>
                </a:cubicBezTo>
                <a:cubicBezTo>
                  <a:pt x="2000591" y="-23782"/>
                  <a:pt x="2751276" y="671430"/>
                  <a:pt x="2777700" y="1444115"/>
                </a:cubicBezTo>
                <a:cubicBezTo>
                  <a:pt x="2773276" y="2199492"/>
                  <a:pt x="2077915" y="2996594"/>
                  <a:pt x="1388850" y="2888230"/>
                </a:cubicBezTo>
                <a:cubicBezTo>
                  <a:pt x="745626" y="2957548"/>
                  <a:pt x="82013" y="2261397"/>
                  <a:pt x="0" y="1444115"/>
                </a:cubicBezTo>
                <a:close/>
              </a:path>
              <a:path w="2777699" h="2888230" stroke="0" extrusionOk="0">
                <a:moveTo>
                  <a:pt x="0" y="1444115"/>
                </a:moveTo>
                <a:cubicBezTo>
                  <a:pt x="-64596" y="606708"/>
                  <a:pt x="565891" y="20987"/>
                  <a:pt x="1388850" y="0"/>
                </a:cubicBezTo>
                <a:cubicBezTo>
                  <a:pt x="2303324" y="31038"/>
                  <a:pt x="2733219" y="647966"/>
                  <a:pt x="2777700" y="1444115"/>
                </a:cubicBezTo>
                <a:cubicBezTo>
                  <a:pt x="2670144" y="2346712"/>
                  <a:pt x="2137411" y="2990374"/>
                  <a:pt x="1388850" y="2888230"/>
                </a:cubicBezTo>
                <a:cubicBezTo>
                  <a:pt x="498676" y="2820861"/>
                  <a:pt x="143373" y="2310183"/>
                  <a:pt x="0" y="1444115"/>
                </a:cubicBezTo>
                <a:close/>
              </a:path>
            </a:pathLst>
          </a:custGeom>
          <a:solidFill>
            <a:srgbClr val="92C13F"/>
          </a:solidFill>
          <a:ln w="28575" cap="rnd">
            <a:noFill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marL="0" indent="0" algn="ctr">
              <a:buNone/>
              <a:defRPr sz="1600">
                <a:solidFill>
                  <a:srgbClr val="045972"/>
                </a:solidFill>
                <a:latin typeface="Corbel" panose="020B05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RS"/>
          </a:p>
        </p:txBody>
      </p:sp>
      <p:pic>
        <p:nvPicPr>
          <p:cNvPr id="22" name="Picture 2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D8A0632-2F1C-C642-807D-949919AE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49" y="584200"/>
            <a:ext cx="928914" cy="580571"/>
          </a:xfrm>
          <a:prstGeom prst="rect">
            <a:avLst/>
          </a:prstGeom>
        </p:spPr>
      </p:pic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76EE1AF-75D2-FB40-B0A2-68714E6C0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881513"/>
            <a:ext cx="4870084" cy="19182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8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Adaptation / mitigation / cross-cutting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281FDC0-8F2A-C547-9708-F1C9CD4E2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6156785"/>
            <a:ext cx="4870084" cy="19182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8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Number of countries</a:t>
            </a:r>
          </a:p>
        </p:txBody>
      </p:sp>
    </p:spTree>
    <p:extLst>
      <p:ext uri="{BB962C8B-B14F-4D97-AF65-F5344CB8AC3E}">
        <p14:creationId xmlns:p14="http://schemas.microsoft.com/office/powerpoint/2010/main" val="2704614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Case Stud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86650A-6577-0645-BDCA-747CB1803DD7}"/>
              </a:ext>
            </a:extLst>
          </p:cNvPr>
          <p:cNvSpPr/>
          <p:nvPr/>
        </p:nvSpPr>
        <p:spPr>
          <a:xfrm>
            <a:off x="515938" y="3429000"/>
            <a:ext cx="5361079" cy="1452842"/>
          </a:xfrm>
          <a:prstGeom prst="roundRect">
            <a:avLst/>
          </a:prstGeom>
          <a:solidFill>
            <a:srgbClr val="92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B7292F8-C094-3548-A694-FDCEBE9A3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8" y="4968688"/>
            <a:ext cx="5352202" cy="914400"/>
          </a:xfrm>
          <a:prstGeom prst="rect">
            <a:avLst/>
          </a:prstGeom>
        </p:spPr>
        <p:txBody>
          <a:bodyPr/>
          <a:lstStyle>
            <a:lvl1pPr marL="2880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project description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B6BD6D-818D-2049-8109-0C82BABC09C4}"/>
              </a:ext>
            </a:extLst>
          </p:cNvPr>
          <p:cNvSpPr txBox="1"/>
          <p:nvPr/>
        </p:nvSpPr>
        <p:spPr>
          <a:xfrm>
            <a:off x="653385" y="3585999"/>
            <a:ext cx="281742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Total project funding: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GCF funding: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Project beneficiaries: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Accredited Entity:</a:t>
            </a:r>
            <a:endParaRPr lang="x-none" sz="1400" b="1" i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AE893E1-3BB9-B843-B201-17266F755B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9611" y="3678808"/>
            <a:ext cx="3369177" cy="174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8BA198BC-FB83-704B-B177-DCE5FEE78C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29863" y="3864803"/>
            <a:ext cx="3938925" cy="198249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CA493377-CA22-0B46-942B-EE4D5525C7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51088" y="2246050"/>
            <a:ext cx="3525929" cy="101205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name of the project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DC1D993E-4E51-3440-A7E7-D9CAAC4258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39636" y="4083479"/>
            <a:ext cx="3329152" cy="19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14CFC197-79F0-4C41-9B07-EEA1665C4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06931" y="4275301"/>
            <a:ext cx="3575303" cy="57813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9B006948-FA30-894F-BD52-352948842E3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5938" y="5997457"/>
            <a:ext cx="5352202" cy="1281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Adaptation / mitigation / cross-cutting</a:t>
            </a:r>
          </a:p>
        </p:txBody>
      </p:sp>
      <p:sp>
        <p:nvSpPr>
          <p:cNvPr id="52" name="Text Placeholder 19">
            <a:extLst>
              <a:ext uri="{FF2B5EF4-FFF2-40B4-BE49-F238E27FC236}">
                <a16:creationId xmlns:a16="http://schemas.microsoft.com/office/drawing/2014/main" id="{CC85C57E-9E12-7244-ADFD-B28B78A895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5941" y="6204884"/>
            <a:ext cx="5352199" cy="142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Number of countries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F2AE54-97EB-BF41-A995-8D3C59EF4C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5938" y="1693803"/>
            <a:ext cx="1579192" cy="1580540"/>
          </a:xfrm>
          <a:custGeom>
            <a:avLst/>
            <a:gdLst>
              <a:gd name="connsiteX0" fmla="*/ 0 w 1579192"/>
              <a:gd name="connsiteY0" fmla="*/ 790270 h 1580540"/>
              <a:gd name="connsiteX1" fmla="*/ 789596 w 1579192"/>
              <a:gd name="connsiteY1" fmla="*/ 0 h 1580540"/>
              <a:gd name="connsiteX2" fmla="*/ 1579192 w 1579192"/>
              <a:gd name="connsiteY2" fmla="*/ 790270 h 1580540"/>
              <a:gd name="connsiteX3" fmla="*/ 789596 w 1579192"/>
              <a:gd name="connsiteY3" fmla="*/ 1580540 h 1580540"/>
              <a:gd name="connsiteX4" fmla="*/ 0 w 1579192"/>
              <a:gd name="connsiteY4" fmla="*/ 790270 h 158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192" h="1580540" fill="none" extrusionOk="0">
                <a:moveTo>
                  <a:pt x="0" y="790270"/>
                </a:moveTo>
                <a:cubicBezTo>
                  <a:pt x="41405" y="358728"/>
                  <a:pt x="365881" y="-25451"/>
                  <a:pt x="789596" y="0"/>
                </a:cubicBezTo>
                <a:cubicBezTo>
                  <a:pt x="1120228" y="-16148"/>
                  <a:pt x="1515495" y="413786"/>
                  <a:pt x="1579192" y="790270"/>
                </a:cubicBezTo>
                <a:cubicBezTo>
                  <a:pt x="1572171" y="1159773"/>
                  <a:pt x="1167854" y="1660899"/>
                  <a:pt x="789596" y="1580540"/>
                </a:cubicBezTo>
                <a:cubicBezTo>
                  <a:pt x="423199" y="1619553"/>
                  <a:pt x="92817" y="1249041"/>
                  <a:pt x="0" y="790270"/>
                </a:cubicBezTo>
                <a:close/>
              </a:path>
              <a:path w="1579192" h="1580540" stroke="0" extrusionOk="0">
                <a:moveTo>
                  <a:pt x="0" y="790270"/>
                </a:moveTo>
                <a:cubicBezTo>
                  <a:pt x="-72556" y="309062"/>
                  <a:pt x="296195" y="21513"/>
                  <a:pt x="789596" y="0"/>
                </a:cubicBezTo>
                <a:cubicBezTo>
                  <a:pt x="1264661" y="8207"/>
                  <a:pt x="1553512" y="354633"/>
                  <a:pt x="1579192" y="790270"/>
                </a:cubicBezTo>
                <a:cubicBezTo>
                  <a:pt x="1503569" y="1300574"/>
                  <a:pt x="1222310" y="1599156"/>
                  <a:pt x="789596" y="1580540"/>
                </a:cubicBezTo>
                <a:cubicBezTo>
                  <a:pt x="268111" y="1533814"/>
                  <a:pt x="14832" y="1233811"/>
                  <a:pt x="0" y="790270"/>
                </a:cubicBezTo>
                <a:close/>
              </a:path>
            </a:pathLst>
          </a:custGeom>
          <a:solidFill>
            <a:srgbClr val="92C13F"/>
          </a:solidFill>
          <a:ln w="28575" cap="rnd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RS"/>
              <a:t>Add image of the project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D2F9828-3A18-8F44-8D45-DD6DB6116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52" y="1146801"/>
            <a:ext cx="5660947" cy="457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Add title</a:t>
            </a:r>
            <a:endParaRPr lang="en-RS"/>
          </a:p>
        </p:txBody>
      </p:sp>
      <p:pic>
        <p:nvPicPr>
          <p:cNvPr id="26" name="Picture 2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4C959E8-DCA7-AD43-8D4F-92662233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49" y="584200"/>
            <a:ext cx="928914" cy="580571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32972DB-A602-B64A-B183-3C9C7C8B1B70}"/>
              </a:ext>
            </a:extLst>
          </p:cNvPr>
          <p:cNvSpPr/>
          <p:nvPr/>
        </p:nvSpPr>
        <p:spPr>
          <a:xfrm>
            <a:off x="6318250" y="3429000"/>
            <a:ext cx="5361079" cy="1452842"/>
          </a:xfrm>
          <a:prstGeom prst="roundRect">
            <a:avLst/>
          </a:prstGeom>
          <a:solidFill>
            <a:srgbClr val="92C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S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BF77E0B7-49AF-7741-8A87-56175C934C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18250" y="4968688"/>
            <a:ext cx="5352202" cy="914400"/>
          </a:xfrm>
          <a:prstGeom prst="rect">
            <a:avLst/>
          </a:prstGeom>
        </p:spPr>
        <p:txBody>
          <a:bodyPr/>
          <a:lstStyle>
            <a:lvl1pPr marL="2880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project description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44899D-703F-EC49-85FB-6D9C512BD1CD}"/>
              </a:ext>
            </a:extLst>
          </p:cNvPr>
          <p:cNvSpPr txBox="1"/>
          <p:nvPr/>
        </p:nvSpPr>
        <p:spPr>
          <a:xfrm>
            <a:off x="6455697" y="3585999"/>
            <a:ext cx="281742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Total project funding: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GCF funding: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Project beneficiaries: </a:t>
            </a:r>
          </a:p>
          <a:p>
            <a:r>
              <a:rPr lang="en-IE" sz="1400" b="1" i="0">
                <a:solidFill>
                  <a:schemeClr val="bg1"/>
                </a:solidFill>
                <a:latin typeface="Corbel" panose="020B0503020204020204" pitchFamily="34" charset="0"/>
              </a:rPr>
              <a:t>Accredited Entity:</a:t>
            </a:r>
            <a:endParaRPr lang="x-none" sz="1400" b="1" i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00ECA87-20DA-594F-ADF9-030789BDA60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01923" y="3678808"/>
            <a:ext cx="3369177" cy="174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8FE1CC91-93FA-C343-940B-73F4982F73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32175" y="3864803"/>
            <a:ext cx="3938925" cy="198249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58E94D9B-9049-694E-8785-73EC31112E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53400" y="2246050"/>
            <a:ext cx="3525929" cy="101205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name of the project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93AA2CB9-7AF6-C942-8EB1-65644DB46AC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241948" y="4083479"/>
            <a:ext cx="3329152" cy="19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0EF57A43-EC46-C64D-BB67-F5105359486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09243" y="4275301"/>
            <a:ext cx="3575303" cy="57813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FAB796A2-C868-8C41-A1DA-6B3AC4FA33B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18250" y="5997457"/>
            <a:ext cx="5352202" cy="1281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Adaptation / mitigation / cross-cutting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853B38D1-1716-D743-9299-66BABE8CF6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18253" y="6204884"/>
            <a:ext cx="5352199" cy="1426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820"/>
              </a:lnSpc>
              <a:buFont typeface="Arial" panose="020B0604020202020204" pitchFamily="34" charset="0"/>
              <a:buNone/>
              <a:defRPr sz="1400" b="0" i="1">
                <a:solidFill>
                  <a:srgbClr val="92C13F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rgbClr val="D0E2AF"/>
                </a:solidFill>
              </a:defRPr>
            </a:lvl2pPr>
            <a:lvl3pPr>
              <a:defRPr>
                <a:solidFill>
                  <a:srgbClr val="D0E2AF"/>
                </a:solidFill>
              </a:defRPr>
            </a:lvl3pPr>
            <a:lvl4pPr>
              <a:defRPr>
                <a:solidFill>
                  <a:srgbClr val="D0E2AF"/>
                </a:solidFill>
              </a:defRPr>
            </a:lvl4pPr>
            <a:lvl5pPr>
              <a:defRPr>
                <a:solidFill>
                  <a:srgbClr val="D0E2AF"/>
                </a:solidFill>
              </a:defRPr>
            </a:lvl5pPr>
          </a:lstStyle>
          <a:p>
            <a:pPr lvl="0"/>
            <a:r>
              <a:rPr lang="en-GB"/>
              <a:t>Number of countries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954EB288-4894-9946-99EF-ACC8F94353A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318250" y="1693803"/>
            <a:ext cx="1579192" cy="1580540"/>
          </a:xfrm>
          <a:custGeom>
            <a:avLst/>
            <a:gdLst>
              <a:gd name="connsiteX0" fmla="*/ 0 w 1579192"/>
              <a:gd name="connsiteY0" fmla="*/ 790270 h 1580540"/>
              <a:gd name="connsiteX1" fmla="*/ 789596 w 1579192"/>
              <a:gd name="connsiteY1" fmla="*/ 0 h 1580540"/>
              <a:gd name="connsiteX2" fmla="*/ 1579192 w 1579192"/>
              <a:gd name="connsiteY2" fmla="*/ 790270 h 1580540"/>
              <a:gd name="connsiteX3" fmla="*/ 789596 w 1579192"/>
              <a:gd name="connsiteY3" fmla="*/ 1580540 h 1580540"/>
              <a:gd name="connsiteX4" fmla="*/ 0 w 1579192"/>
              <a:gd name="connsiteY4" fmla="*/ 790270 h 158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192" h="1580540" fill="none" extrusionOk="0">
                <a:moveTo>
                  <a:pt x="0" y="790270"/>
                </a:moveTo>
                <a:cubicBezTo>
                  <a:pt x="41405" y="358728"/>
                  <a:pt x="365881" y="-25451"/>
                  <a:pt x="789596" y="0"/>
                </a:cubicBezTo>
                <a:cubicBezTo>
                  <a:pt x="1120228" y="-16148"/>
                  <a:pt x="1515495" y="413786"/>
                  <a:pt x="1579192" y="790270"/>
                </a:cubicBezTo>
                <a:cubicBezTo>
                  <a:pt x="1572171" y="1159773"/>
                  <a:pt x="1167854" y="1660899"/>
                  <a:pt x="789596" y="1580540"/>
                </a:cubicBezTo>
                <a:cubicBezTo>
                  <a:pt x="423199" y="1619553"/>
                  <a:pt x="92817" y="1249041"/>
                  <a:pt x="0" y="790270"/>
                </a:cubicBezTo>
                <a:close/>
              </a:path>
              <a:path w="1579192" h="1580540" stroke="0" extrusionOk="0">
                <a:moveTo>
                  <a:pt x="0" y="790270"/>
                </a:moveTo>
                <a:cubicBezTo>
                  <a:pt x="-72556" y="309062"/>
                  <a:pt x="296195" y="21513"/>
                  <a:pt x="789596" y="0"/>
                </a:cubicBezTo>
                <a:cubicBezTo>
                  <a:pt x="1264661" y="8207"/>
                  <a:pt x="1553512" y="354633"/>
                  <a:pt x="1579192" y="790270"/>
                </a:cubicBezTo>
                <a:cubicBezTo>
                  <a:pt x="1503569" y="1300574"/>
                  <a:pt x="1222310" y="1599156"/>
                  <a:pt x="789596" y="1580540"/>
                </a:cubicBezTo>
                <a:cubicBezTo>
                  <a:pt x="268111" y="1533814"/>
                  <a:pt x="14832" y="1233811"/>
                  <a:pt x="0" y="790270"/>
                </a:cubicBezTo>
                <a:close/>
              </a:path>
            </a:pathLst>
          </a:custGeom>
          <a:solidFill>
            <a:srgbClr val="92C13F"/>
          </a:solidFill>
          <a:ln w="28575" cap="rnd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RS"/>
              <a:t>Add image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04576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081D1-F7CB-E049-85FC-D0F86256D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768600"/>
            <a:ext cx="49149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9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9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C591F-45E7-4977-B9D3-F3880134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8BBDA-62AA-4208-B5AB-5D1D9E49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62B9D-37CF-4C51-AA61-F7C535EF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0">
            <a:extLst>
              <a:ext uri="{FF2B5EF4-FFF2-40B4-BE49-F238E27FC236}">
                <a16:creationId xmlns:a16="http://schemas.microsoft.com/office/drawing/2014/main" id="{9B6ED81C-60DC-5E42-ABC4-D0D8E728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8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79C8-FA04-47D3-BBC3-3F15CDBAF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1A08-B29C-46C4-AC80-64B32B9ED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CBEC6-5B7E-49BC-9F61-CEA809C42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DE143-51D2-40F8-AE91-DF0D0F795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FDE5F-5286-4E61-A617-F5D2D918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47BCA-3932-45A7-9AB7-D31E00D5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E6B45-5B16-49A3-926E-3B6CA88D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46A7A0DF-B548-5448-BD74-339413C1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1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sinesscard&#10;&#10;Description generated with very high confidence">
            <a:extLst>
              <a:ext uri="{FF2B5EF4-FFF2-40B4-BE49-F238E27FC236}">
                <a16:creationId xmlns:a16="http://schemas.microsoft.com/office/drawing/2014/main" id="{1662DEA0-3963-4CB2-A695-BEB06130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9" t="10699" b="10699"/>
          <a:stretch/>
        </p:blipFill>
        <p:spPr>
          <a:xfrm flipH="1">
            <a:off x="-43543" y="-44533"/>
            <a:ext cx="12279086" cy="6947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3076" y="141897"/>
            <a:ext cx="3800475" cy="286702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63433" y="2549331"/>
            <a:ext cx="9502144" cy="402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sz="200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BFA77-D270-9B4D-B1E0-3B53EA7A0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9491" y="2377196"/>
            <a:ext cx="7199596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Name of Presenter / Title / Division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4366EC-5B50-5645-B59E-191F562FD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491" y="3190072"/>
            <a:ext cx="7199596" cy="9552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Event name</a:t>
            </a:r>
          </a:p>
          <a:p>
            <a:pPr lvl="0"/>
            <a:r>
              <a:rPr lang="en-US"/>
              <a:t>Month Year  |  Venue / Location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B03CEF-0D05-1A4B-A882-012935EF3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491" y="781682"/>
            <a:ext cx="7199596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all" baseline="0"/>
            </a:lvl1pPr>
          </a:lstStyle>
          <a:p>
            <a:r>
              <a:rPr lang="en-US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46600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89" y="-47616"/>
            <a:ext cx="12362581" cy="69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8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07FB-C418-B99D-EAFF-2F832758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E52E1-CEAA-B85B-2B37-A4E415849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EB1E4-99BC-FA82-8078-C75A3E89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0192-3B96-FBAF-7744-56F191D0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B4CE-1605-256B-2134-5D020CE0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1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77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apitel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19667" y="1587000"/>
            <a:ext cx="10723200" cy="3684000"/>
          </a:xfrm>
          <a:prstGeom prst="rect">
            <a:avLst/>
          </a:prstGeom>
          <a:noFill/>
        </p:spPr>
        <p:txBody>
          <a:bodyPr anchor="ctr"/>
          <a:lstStyle>
            <a:lvl1pPr algn="ctr">
              <a:buNone/>
              <a:defRPr sz="3000" baseline="0">
                <a:solidFill>
                  <a:srgbClr val="005751"/>
                </a:solidFill>
                <a:latin typeface="Corbel"/>
                <a:ea typeface="Corbel"/>
                <a:cs typeface="Corbel"/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092267" y="6242051"/>
            <a:ext cx="134408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719667" y="6242051"/>
            <a:ext cx="709506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6"/>
          </p:nvPr>
        </p:nvSpPr>
        <p:spPr>
          <a:xfrm>
            <a:off x="7984067" y="6242051"/>
            <a:ext cx="2108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7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9A56-D82E-4901-BECF-52AF260C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794" y="1611984"/>
            <a:ext cx="5323001" cy="4564979"/>
          </a:xfrm>
        </p:spPr>
        <p:txBody>
          <a:bodyPr/>
          <a:lstStyle>
            <a:lvl1pPr>
              <a:buClr>
                <a:srgbClr val="A13458"/>
              </a:buClr>
              <a:defRPr>
                <a:latin typeface="Corbel" panose="020B0503020204020204" pitchFamily="34" charset="0"/>
              </a:defRPr>
            </a:lvl1pPr>
            <a:lvl2pPr>
              <a:buClr>
                <a:srgbClr val="A13458"/>
              </a:buClr>
              <a:defRPr>
                <a:latin typeface="Corbel" panose="020B0503020204020204" pitchFamily="34" charset="0"/>
              </a:defRPr>
            </a:lvl2pPr>
            <a:lvl3pPr>
              <a:buClr>
                <a:srgbClr val="A13458"/>
              </a:buClr>
              <a:defRPr>
                <a:latin typeface="Corbel" panose="020B0503020204020204" pitchFamily="34" charset="0"/>
              </a:defRPr>
            </a:lvl3pPr>
            <a:lvl4pPr>
              <a:buClr>
                <a:srgbClr val="A13458"/>
              </a:buClr>
              <a:defRPr>
                <a:latin typeface="Corbel" panose="020B0503020204020204" pitchFamily="34" charset="0"/>
              </a:defRPr>
            </a:lvl4pPr>
            <a:lvl5pPr>
              <a:buClr>
                <a:srgbClr val="A13458"/>
              </a:buCl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3D50-004D-4872-A24E-33C43A793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11984"/>
            <a:ext cx="5323001" cy="4564979"/>
          </a:xfrm>
        </p:spPr>
        <p:txBody>
          <a:bodyPr/>
          <a:lstStyle>
            <a:lvl1pPr>
              <a:buClr>
                <a:srgbClr val="A13458"/>
              </a:buClr>
              <a:defRPr>
                <a:latin typeface="Corbel" panose="020B0503020204020204" pitchFamily="34" charset="0"/>
              </a:defRPr>
            </a:lvl1pPr>
            <a:lvl2pPr>
              <a:buClr>
                <a:srgbClr val="A13458"/>
              </a:buClr>
              <a:defRPr>
                <a:latin typeface="Corbel" panose="020B0503020204020204" pitchFamily="34" charset="0"/>
              </a:defRPr>
            </a:lvl2pPr>
            <a:lvl3pPr>
              <a:buClr>
                <a:srgbClr val="A13458"/>
              </a:buClr>
              <a:defRPr>
                <a:latin typeface="Corbel" panose="020B0503020204020204" pitchFamily="34" charset="0"/>
              </a:defRPr>
            </a:lvl3pPr>
            <a:lvl4pPr>
              <a:buClr>
                <a:srgbClr val="A13458"/>
              </a:buClr>
              <a:defRPr>
                <a:latin typeface="Corbel" panose="020B0503020204020204" pitchFamily="34" charset="0"/>
              </a:defRPr>
            </a:lvl4pPr>
            <a:lvl5pPr>
              <a:buClr>
                <a:srgbClr val="A13458"/>
              </a:buCl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285CD-3030-451F-80EF-6C1EC50E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794" y="6368461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D8B9E-1FE1-4AA9-B182-933FB15E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9AEAC-5FAA-4195-9A3A-C0EC9C11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2006" y="6356350"/>
            <a:ext cx="2743200" cy="365125"/>
          </a:xfrm>
        </p:spPr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AAE4B-11E1-48F8-B4C8-6C2D82395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5" y="51682"/>
            <a:ext cx="1989841" cy="7151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F16100-E866-4514-9051-AA6A3B49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04" y="409276"/>
            <a:ext cx="8855697" cy="715189"/>
          </a:xfrm>
        </p:spPr>
        <p:txBody>
          <a:bodyPr>
            <a:normAutofit/>
          </a:bodyPr>
          <a:lstStyle>
            <a:lvl1pPr>
              <a:defRPr sz="3500" cap="small" baseline="0">
                <a:solidFill>
                  <a:srgbClr val="A13458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C8506-C499-4A06-88C1-CDA7F709EB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sinesscard&#10;&#10;Description generated with very high confidence">
            <a:extLst>
              <a:ext uri="{FF2B5EF4-FFF2-40B4-BE49-F238E27FC236}">
                <a16:creationId xmlns:a16="http://schemas.microsoft.com/office/drawing/2014/main" id="{1662DEA0-3963-4CB2-A695-BEB06130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GCFblgrnLogo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49" y="636644"/>
            <a:ext cx="3037219" cy="214867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63433" y="2549331"/>
            <a:ext cx="9502144" cy="4025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sz="150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380035" y="1223770"/>
            <a:ext cx="7199596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400" b="1"/>
            </a:lvl1pPr>
          </a:lstStyle>
          <a:p>
            <a:pPr algn="l">
              <a:lnSpc>
                <a:spcPct val="90000"/>
              </a:lnSpc>
            </a:pPr>
            <a:r>
              <a:rPr lang="en-US" sz="2700" b="1">
                <a:solidFill>
                  <a:prstClr val="black"/>
                </a:solidFill>
                <a:latin typeface="+mj-lt"/>
                <a:cs typeface="Corbel"/>
              </a:rPr>
              <a:t>Title of </a:t>
            </a:r>
            <a:r>
              <a:rPr lang="en-US" sz="3000" b="1">
                <a:solidFill>
                  <a:prstClr val="black"/>
                </a:solidFill>
                <a:latin typeface="+mj-lt"/>
                <a:cs typeface="Corbel"/>
              </a:rPr>
              <a:t>Presentation</a:t>
            </a:r>
            <a:endParaRPr lang="en-US" sz="2700" b="1" i="1">
              <a:solidFill>
                <a:prstClr val="black"/>
              </a:solidFill>
              <a:latin typeface="+mj-lt"/>
              <a:cs typeface="Corbe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380035" y="2985459"/>
            <a:ext cx="7199596" cy="4448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100" b="0" i="0" u="none">
                <a:solidFill>
                  <a:srgbClr val="246B52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marL="0" indent="0">
              <a:lnSpc>
                <a:spcPct val="80000"/>
              </a:lnSpc>
              <a:buNone/>
            </a:pPr>
            <a:r>
              <a:rPr lang="en-US" sz="2100" b="1">
                <a:solidFill>
                  <a:srgbClr val="246B52"/>
                </a:solidFill>
                <a:latin typeface="+mn-lt"/>
                <a:ea typeface="Corbel"/>
                <a:cs typeface="Corbel"/>
              </a:rPr>
              <a:t>Name of Presenter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380035" y="3620038"/>
            <a:ext cx="7199596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1500">
                <a:solidFill>
                  <a:srgbClr val="246B52"/>
                </a:solidFill>
              </a:defRPr>
            </a:lvl1pPr>
          </a:lstStyle>
          <a:p>
            <a:pPr marL="0" indent="0">
              <a:lnSpc>
                <a:spcPct val="80000"/>
              </a:lnSpc>
              <a:buNone/>
            </a:pPr>
            <a:r>
              <a:rPr lang="en-US" sz="1500">
                <a:solidFill>
                  <a:srgbClr val="246B52"/>
                </a:solidFill>
                <a:latin typeface="+mn-lt"/>
                <a:ea typeface="Corbel"/>
                <a:cs typeface="Corbel"/>
              </a:rPr>
              <a:t>Event Name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>
                <a:solidFill>
                  <a:srgbClr val="246B52"/>
                </a:solidFill>
                <a:latin typeface="+mn-lt"/>
                <a:ea typeface="Corbel"/>
                <a:cs typeface="Corbel"/>
              </a:rPr>
              <a:t>Month Year | Location</a:t>
            </a:r>
          </a:p>
        </p:txBody>
      </p:sp>
    </p:spTree>
    <p:extLst>
      <p:ext uri="{BB962C8B-B14F-4D97-AF65-F5344CB8AC3E}">
        <p14:creationId xmlns:p14="http://schemas.microsoft.com/office/powerpoint/2010/main" val="323520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2FF2C-CFE0-5F4B-A65B-9418F643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768600"/>
            <a:ext cx="49149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5">
            <a:extLst>
              <a:ext uri="{FF2B5EF4-FFF2-40B4-BE49-F238E27FC236}">
                <a16:creationId xmlns:a16="http://schemas.microsoft.com/office/drawing/2014/main" id="{F3509A07-1BFF-4691-9556-DAB4B110C4F9}"/>
              </a:ext>
            </a:extLst>
          </p:cNvPr>
          <p:cNvSpPr/>
          <p:nvPr/>
        </p:nvSpPr>
        <p:spPr>
          <a:xfrm>
            <a:off x="0" y="-15826"/>
            <a:ext cx="12195508" cy="2204720"/>
          </a:xfrm>
          <a:custGeom>
            <a:avLst/>
            <a:gdLst>
              <a:gd name="connsiteX0" fmla="*/ 0 w 8341360"/>
              <a:gd name="connsiteY0" fmla="*/ 1483360 h 1483360"/>
              <a:gd name="connsiteX1" fmla="*/ 370840 w 8341360"/>
              <a:gd name="connsiteY1" fmla="*/ 0 h 1483360"/>
              <a:gd name="connsiteX2" fmla="*/ 8341360 w 8341360"/>
              <a:gd name="connsiteY2" fmla="*/ 0 h 1483360"/>
              <a:gd name="connsiteX3" fmla="*/ 7970520 w 8341360"/>
              <a:gd name="connsiteY3" fmla="*/ 1483360 h 1483360"/>
              <a:gd name="connsiteX4" fmla="*/ 0 w 8341360"/>
              <a:gd name="connsiteY4" fmla="*/ 1483360 h 1483360"/>
              <a:gd name="connsiteX0" fmla="*/ 137160 w 8478520"/>
              <a:gd name="connsiteY0" fmla="*/ 1920240 h 1920240"/>
              <a:gd name="connsiteX1" fmla="*/ 0 w 8478520"/>
              <a:gd name="connsiteY1" fmla="*/ 0 h 1920240"/>
              <a:gd name="connsiteX2" fmla="*/ 8478520 w 8478520"/>
              <a:gd name="connsiteY2" fmla="*/ 436880 h 1920240"/>
              <a:gd name="connsiteX3" fmla="*/ 8107680 w 8478520"/>
              <a:gd name="connsiteY3" fmla="*/ 1920240 h 1920240"/>
              <a:gd name="connsiteX4" fmla="*/ 137160 w 8478520"/>
              <a:gd name="connsiteY4" fmla="*/ 1920240 h 1920240"/>
              <a:gd name="connsiteX0" fmla="*/ 5080 w 8478520"/>
              <a:gd name="connsiteY0" fmla="*/ 2204720 h 2204720"/>
              <a:gd name="connsiteX1" fmla="*/ 0 w 8478520"/>
              <a:gd name="connsiteY1" fmla="*/ 0 h 2204720"/>
              <a:gd name="connsiteX2" fmla="*/ 8478520 w 8478520"/>
              <a:gd name="connsiteY2" fmla="*/ 436880 h 2204720"/>
              <a:gd name="connsiteX3" fmla="*/ 8107680 w 8478520"/>
              <a:gd name="connsiteY3" fmla="*/ 1920240 h 2204720"/>
              <a:gd name="connsiteX4" fmla="*/ 5080 w 8478520"/>
              <a:gd name="connsiteY4" fmla="*/ 2204720 h 2204720"/>
              <a:gd name="connsiteX0" fmla="*/ 5080 w 12207240"/>
              <a:gd name="connsiteY0" fmla="*/ 2204720 h 2204720"/>
              <a:gd name="connsiteX1" fmla="*/ 0 w 12207240"/>
              <a:gd name="connsiteY1" fmla="*/ 0 h 2204720"/>
              <a:gd name="connsiteX2" fmla="*/ 12207240 w 12207240"/>
              <a:gd name="connsiteY2" fmla="*/ 0 h 2204720"/>
              <a:gd name="connsiteX3" fmla="*/ 8107680 w 12207240"/>
              <a:gd name="connsiteY3" fmla="*/ 1920240 h 2204720"/>
              <a:gd name="connsiteX4" fmla="*/ 5080 w 12207240"/>
              <a:gd name="connsiteY4" fmla="*/ 2204720 h 2204720"/>
              <a:gd name="connsiteX0" fmla="*/ 5080 w 12207240"/>
              <a:gd name="connsiteY0" fmla="*/ 2204720 h 2204720"/>
              <a:gd name="connsiteX1" fmla="*/ 0 w 12207240"/>
              <a:gd name="connsiteY1" fmla="*/ 0 h 2204720"/>
              <a:gd name="connsiteX2" fmla="*/ 12207240 w 12207240"/>
              <a:gd name="connsiteY2" fmla="*/ 0 h 2204720"/>
              <a:gd name="connsiteX3" fmla="*/ 12161520 w 12207240"/>
              <a:gd name="connsiteY3" fmla="*/ 609600 h 2204720"/>
              <a:gd name="connsiteX4" fmla="*/ 5080 w 12207240"/>
              <a:gd name="connsiteY4" fmla="*/ 2204720 h 2204720"/>
              <a:gd name="connsiteX0" fmla="*/ 5080 w 12186920"/>
              <a:gd name="connsiteY0" fmla="*/ 2204720 h 2204720"/>
              <a:gd name="connsiteX1" fmla="*/ 0 w 12186920"/>
              <a:gd name="connsiteY1" fmla="*/ 0 h 2204720"/>
              <a:gd name="connsiteX2" fmla="*/ 12186920 w 12186920"/>
              <a:gd name="connsiteY2" fmla="*/ 0 h 2204720"/>
              <a:gd name="connsiteX3" fmla="*/ 12161520 w 12186920"/>
              <a:gd name="connsiteY3" fmla="*/ 609600 h 2204720"/>
              <a:gd name="connsiteX4" fmla="*/ 5080 w 12186920"/>
              <a:gd name="connsiteY4" fmla="*/ 2204720 h 2204720"/>
              <a:gd name="connsiteX0" fmla="*/ 5080 w 12191153"/>
              <a:gd name="connsiteY0" fmla="*/ 2204720 h 2204720"/>
              <a:gd name="connsiteX1" fmla="*/ 0 w 12191153"/>
              <a:gd name="connsiteY1" fmla="*/ 0 h 2204720"/>
              <a:gd name="connsiteX2" fmla="*/ 12186920 w 12191153"/>
              <a:gd name="connsiteY2" fmla="*/ 0 h 2204720"/>
              <a:gd name="connsiteX3" fmla="*/ 12191153 w 12191153"/>
              <a:gd name="connsiteY3" fmla="*/ 613834 h 2204720"/>
              <a:gd name="connsiteX4" fmla="*/ 5080 w 12191153"/>
              <a:gd name="connsiteY4" fmla="*/ 2204720 h 2204720"/>
              <a:gd name="connsiteX0" fmla="*/ 5080 w 12186920"/>
              <a:gd name="connsiteY0" fmla="*/ 2204720 h 2204720"/>
              <a:gd name="connsiteX1" fmla="*/ 0 w 12186920"/>
              <a:gd name="connsiteY1" fmla="*/ 0 h 2204720"/>
              <a:gd name="connsiteX2" fmla="*/ 12186920 w 12186920"/>
              <a:gd name="connsiteY2" fmla="*/ 0 h 2204720"/>
              <a:gd name="connsiteX3" fmla="*/ 12182686 w 12186920"/>
              <a:gd name="connsiteY3" fmla="*/ 613834 h 2204720"/>
              <a:gd name="connsiteX4" fmla="*/ 5080 w 12186920"/>
              <a:gd name="connsiteY4" fmla="*/ 2204720 h 2204720"/>
              <a:gd name="connsiteX0" fmla="*/ 5080 w 12195508"/>
              <a:gd name="connsiteY0" fmla="*/ 2204720 h 2204720"/>
              <a:gd name="connsiteX1" fmla="*/ 0 w 12195508"/>
              <a:gd name="connsiteY1" fmla="*/ 0 h 2204720"/>
              <a:gd name="connsiteX2" fmla="*/ 12186920 w 12195508"/>
              <a:gd name="connsiteY2" fmla="*/ 0 h 2204720"/>
              <a:gd name="connsiteX3" fmla="*/ 12195386 w 12195508"/>
              <a:gd name="connsiteY3" fmla="*/ 766234 h 2204720"/>
              <a:gd name="connsiteX4" fmla="*/ 5080 w 12195508"/>
              <a:gd name="connsiteY4" fmla="*/ 220472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08" h="2204720">
                <a:moveTo>
                  <a:pt x="5080" y="2204720"/>
                </a:moveTo>
                <a:cubicBezTo>
                  <a:pt x="3387" y="1469813"/>
                  <a:pt x="1693" y="734907"/>
                  <a:pt x="0" y="0"/>
                </a:cubicBezTo>
                <a:lnTo>
                  <a:pt x="12186920" y="0"/>
                </a:lnTo>
                <a:cubicBezTo>
                  <a:pt x="12185509" y="204611"/>
                  <a:pt x="12196797" y="561623"/>
                  <a:pt x="12195386" y="766234"/>
                </a:cubicBezTo>
                <a:lnTo>
                  <a:pt x="5080" y="2204720"/>
                </a:lnTo>
                <a:close/>
              </a:path>
            </a:pathLst>
          </a:custGeom>
          <a:solidFill>
            <a:srgbClr val="A13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F4A2D-1521-4DFA-926D-60788A56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94" y="1828801"/>
            <a:ext cx="6341948" cy="1338606"/>
          </a:xfrm>
        </p:spPr>
        <p:txBody>
          <a:bodyPr anchor="b">
            <a:normAutofit/>
          </a:bodyPr>
          <a:lstStyle>
            <a:lvl1pPr>
              <a:defRPr sz="5000">
                <a:solidFill>
                  <a:srgbClr val="A13458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467A1-1401-4715-8341-D72007FBA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4695" y="4567282"/>
            <a:ext cx="5863472" cy="407774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65081-964B-4CF5-B85F-C82808FB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039B42A-ABCA-4AA3-AFB4-0E470E286343}"/>
              </a:ext>
            </a:extLst>
          </p:cNvPr>
          <p:cNvSpPr txBox="1">
            <a:spLocks/>
          </p:cNvSpPr>
          <p:nvPr/>
        </p:nvSpPr>
        <p:spPr>
          <a:xfrm>
            <a:off x="3386219" y="4020527"/>
            <a:ext cx="6341948" cy="537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rgbClr val="A13450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A13458"/>
                </a:solidFill>
              </a:rPr>
              <a:t>Contact IEU: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B786AD-0C99-4999-BD3C-CAA9C189C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718" y="4652183"/>
            <a:ext cx="250977" cy="185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D64B15-0EBA-4662-AC6D-B18204EB9B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69" y="5540518"/>
            <a:ext cx="217897" cy="2301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134CA6-3F02-48E4-941F-DAB4D3CFDD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115" y="5086324"/>
            <a:ext cx="296451" cy="20531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B4C82BB-F45D-47AA-AE98-FE5C29A75962}"/>
              </a:ext>
            </a:extLst>
          </p:cNvPr>
          <p:cNvSpPr txBox="1">
            <a:spLocks/>
          </p:cNvSpPr>
          <p:nvPr/>
        </p:nvSpPr>
        <p:spPr>
          <a:xfrm>
            <a:off x="7149446" y="6405136"/>
            <a:ext cx="4398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A1345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A13458"/>
                </a:solidFill>
                <a:latin typeface="Verlag Light" pitchFamily="50" charset="0"/>
              </a:rPr>
              <a:t>TRUSTED</a:t>
            </a:r>
            <a:r>
              <a:rPr lang="en-US">
                <a:solidFill>
                  <a:srgbClr val="A13458"/>
                </a:solidFill>
              </a:rPr>
              <a:t> </a:t>
            </a:r>
            <a:r>
              <a:rPr lang="en-US">
                <a:solidFill>
                  <a:srgbClr val="A13458"/>
                </a:solidFill>
                <a:latin typeface="Verlag Bold" pitchFamily="50" charset="0"/>
              </a:rPr>
              <a:t>EVIDENCE</a:t>
            </a:r>
            <a:r>
              <a:rPr lang="en-US">
                <a:solidFill>
                  <a:srgbClr val="A13458"/>
                </a:solidFill>
              </a:rPr>
              <a:t>. </a:t>
            </a:r>
            <a:r>
              <a:rPr lang="en-US">
                <a:solidFill>
                  <a:srgbClr val="A13458"/>
                </a:solidFill>
                <a:latin typeface="Verlag Light" pitchFamily="50" charset="0"/>
              </a:rPr>
              <a:t>INFORMED</a:t>
            </a:r>
            <a:r>
              <a:rPr lang="en-US">
                <a:solidFill>
                  <a:srgbClr val="A13458"/>
                </a:solidFill>
              </a:rPr>
              <a:t> </a:t>
            </a:r>
            <a:r>
              <a:rPr lang="en-US">
                <a:solidFill>
                  <a:srgbClr val="A13458"/>
                </a:solidFill>
                <a:latin typeface="Verlag Bold" pitchFamily="50" charset="0"/>
              </a:rPr>
              <a:t>POLICIES</a:t>
            </a:r>
            <a:r>
              <a:rPr lang="en-US">
                <a:solidFill>
                  <a:srgbClr val="A13458"/>
                </a:solidFill>
              </a:rPr>
              <a:t>. </a:t>
            </a:r>
            <a:r>
              <a:rPr lang="en-US">
                <a:solidFill>
                  <a:srgbClr val="A13458"/>
                </a:solidFill>
                <a:latin typeface="Verlag Light" pitchFamily="50" charset="0"/>
              </a:rPr>
              <a:t>HIGH</a:t>
            </a:r>
            <a:r>
              <a:rPr lang="en-US">
                <a:solidFill>
                  <a:srgbClr val="A13458"/>
                </a:solidFill>
              </a:rPr>
              <a:t> </a:t>
            </a:r>
            <a:r>
              <a:rPr lang="en-US">
                <a:solidFill>
                  <a:srgbClr val="A13458"/>
                </a:solidFill>
                <a:latin typeface="Verlag Bold" pitchFamily="50" charset="0"/>
              </a:rPr>
              <a:t>IMPACT</a:t>
            </a:r>
            <a:r>
              <a:rPr lang="en-US">
                <a:solidFill>
                  <a:srgbClr val="A13458"/>
                </a:solidFill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286BA6-04F6-4DEC-A518-42E4B38B3F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2613"/>
            <a:ext cx="4051300" cy="141961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3C5587-8FAF-4FB2-A8B2-4E40EB22E5AE}"/>
              </a:ext>
            </a:extLst>
          </p:cNvPr>
          <p:cNvCxnSpPr/>
          <p:nvPr/>
        </p:nvCxnSpPr>
        <p:spPr>
          <a:xfrm>
            <a:off x="0" y="6316353"/>
            <a:ext cx="12192000" cy="0"/>
          </a:xfrm>
          <a:prstGeom prst="line">
            <a:avLst/>
          </a:prstGeom>
          <a:ln w="57150">
            <a:solidFill>
              <a:srgbClr val="A134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EBD42FB0-BC27-4705-A464-F6D964369E12}"/>
              </a:ext>
            </a:extLst>
          </p:cNvPr>
          <p:cNvSpPr/>
          <p:nvPr/>
        </p:nvSpPr>
        <p:spPr>
          <a:xfrm>
            <a:off x="0" y="5130800"/>
            <a:ext cx="800100" cy="1717039"/>
          </a:xfrm>
          <a:prstGeom prst="rtTriangle">
            <a:avLst/>
          </a:prstGeom>
          <a:solidFill>
            <a:srgbClr val="A13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C3823A-FF7B-45DC-990C-248521C1D407}"/>
              </a:ext>
            </a:extLst>
          </p:cNvPr>
          <p:cNvSpPr/>
          <p:nvPr/>
        </p:nvSpPr>
        <p:spPr>
          <a:xfrm>
            <a:off x="0" y="6184900"/>
            <a:ext cx="2705100" cy="673099"/>
          </a:xfrm>
          <a:prstGeom prst="rtTriangle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8E7052-70D2-42CB-B931-22768248E3D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64695" y="5430715"/>
            <a:ext cx="5863472" cy="402548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03982F-E231-454A-82B7-F82192D69E9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64695" y="5022659"/>
            <a:ext cx="5863472" cy="40254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667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F578-F493-43D9-BC49-D36549C8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593CD-AB02-4EB4-9C24-0EA631CC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E300F-1AAE-4B30-9102-00D4E0DA7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95E77-A5AB-436C-83A4-8E0783DE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4DEF7-CFE6-467A-9534-A05A9BA8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47E0A-2C72-4752-8630-62E868FB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DD7-316A-4CA5-8165-FE7C11F105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317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BA2D-1119-3741-0133-9543859A5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7DC7-959B-93C8-5E83-1E3D9C5A4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1E43C-F916-D24A-0470-1042CDC5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28F4-C9B0-1D74-E643-3E54A682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97B9-3DB6-D14F-9638-A335A19C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12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3E456-3BA2-4650-A5EE-542056646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DCFD7-9981-46A1-985A-01598F05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DEFCE7-7FE7-42F8-A706-16B5EEDFC31B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CFD67-8DB3-4173-9C40-871653EF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67EE-82F5-4159-BA99-28887942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0E2C-8412-45A6-9D64-D39159E5BA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7A76031E-EADE-C049-974C-4A91BA74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33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99A2F-ED7B-43D7-87C1-CECED950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4330-CF0D-40A3-85DF-4FF9C21FC4E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68C88-7AEF-4E27-A7F3-F3E4C11A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336D7-95DD-445F-8250-1310C326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27EAF-79EE-4FB4-9C51-077C896DE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5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529E-C07C-5BDC-D0D2-D0CDCA1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43219-D1D3-F05E-F1F2-EA5D3973A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38DC1-1EC4-AC09-C371-A36A4FB6F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7B6C4-9D03-8F3D-6349-69F1F76F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36B0E-37F0-0D6D-D4D6-CA8BC270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F1A98-60EA-3542-83E7-F538B4B2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71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sinesscard&#10;&#10;Description generated with very high confidence">
            <a:extLst>
              <a:ext uri="{FF2B5EF4-FFF2-40B4-BE49-F238E27FC236}">
                <a16:creationId xmlns:a16="http://schemas.microsoft.com/office/drawing/2014/main" id="{1662DEA0-3963-4CB2-A695-BEB06130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9" t="10699" b="10699"/>
          <a:stretch/>
        </p:blipFill>
        <p:spPr>
          <a:xfrm flipH="1">
            <a:off x="-43543" y="-44533"/>
            <a:ext cx="12279086" cy="6947065"/>
          </a:xfrm>
          <a:prstGeom prst="rect">
            <a:avLst/>
          </a:prstGeom>
        </p:spPr>
      </p:pic>
      <p:pic>
        <p:nvPicPr>
          <p:cNvPr id="3" name="Picture 2" descr="GCFblgrnLogoRG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694" y="839638"/>
            <a:ext cx="3037219" cy="214867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63433" y="2549331"/>
            <a:ext cx="9502144" cy="402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endParaRPr lang="en-US" sz="20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BFA77-D270-9B4D-B1E0-3B53EA7A0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9491" y="2377196"/>
            <a:ext cx="7199596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 / Title / Division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4366EC-5B50-5645-B59E-191F562FD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491" y="3190072"/>
            <a:ext cx="7199596" cy="9552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  <a:p>
            <a:pPr lvl="0"/>
            <a:r>
              <a:rPr lang="en-US" dirty="0"/>
              <a:t>Month Year  |  Venue / Location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B03CEF-0D05-1A4B-A882-012935EF3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491" y="781682"/>
            <a:ext cx="7199596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all" baseline="0"/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02392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162D-8C20-42FB-BB59-ACD26904B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D025-CCDF-4889-B91F-B409E149F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A8E7-CA0D-47A9-8DFD-C6E41C00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F470E-96B5-4957-B881-8171EFE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27588-7677-4819-9239-49B7CF65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85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3E456-3BA2-4650-A5EE-542056646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DCFD7-9981-46A1-985A-01598F05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CFD67-8DB3-4173-9C40-871653EF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67EE-82F5-4159-BA99-28887942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7A76031E-EADE-C049-974C-4A91BA74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54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EEC7-CB61-479C-9569-065E4D240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25BD9-3312-4E90-93A1-A49F10765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DE6DC-F99A-444D-A710-8950107A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4DB2-6A5E-4A21-90EC-B04599A8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F37A1-BF71-4079-AD10-E076FF0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18621-ACA7-4736-9D07-17BB1E58DC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8C558166-D0FC-AF44-8B0F-0177DB33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79C8-FA04-47D3-BBC3-3F15CDBAF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1A08-B29C-46C4-AC80-64B32B9ED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CBEC6-5B7E-49BC-9F61-CEA809C42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DE143-51D2-40F8-AE91-DF0D0F795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FDE5F-5286-4E61-A617-F5D2D918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47BCA-3932-45A7-9AB7-D31E00D5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E6B45-5B16-49A3-926E-3B6CA88D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46A7A0DF-B548-5448-BD74-339413C1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55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C591F-45E7-4977-B9D3-F3880134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8BBDA-62AA-4208-B5AB-5D1D9E49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62B9D-37CF-4C51-AA61-F7C535EF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0">
            <a:extLst>
              <a:ext uri="{FF2B5EF4-FFF2-40B4-BE49-F238E27FC236}">
                <a16:creationId xmlns:a16="http://schemas.microsoft.com/office/drawing/2014/main" id="{9B6ED81C-60DC-5E42-ABC4-D0D8E728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35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409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4E90A-9D5C-3C47-B311-3A2F5541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E672C-4E02-E949-A6CC-C1B746DB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E28D0-66CD-634E-8672-42806648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48857C-A55C-4745-AE2C-18AF94C34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8F32A5-4372-8248-B19A-E9F8D27E5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80" y="673522"/>
            <a:ext cx="1539995" cy="97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CC01F-8681-5540-AC92-337520698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89" y="-47616"/>
            <a:ext cx="12362581" cy="6953232"/>
          </a:xfrm>
          <a:prstGeom prst="rect">
            <a:avLst/>
          </a:prstGeom>
        </p:spPr>
      </p:pic>
      <p:pic>
        <p:nvPicPr>
          <p:cNvPr id="8" name="Picture 7" descr="GCFblgrnLogoRGB.eps">
            <a:extLst>
              <a:ext uri="{FF2B5EF4-FFF2-40B4-BE49-F238E27FC236}">
                <a16:creationId xmlns:a16="http://schemas.microsoft.com/office/drawing/2014/main" id="{E8873946-7279-FC42-918A-DFC8D3D27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875" y="2510473"/>
            <a:ext cx="3581400" cy="2533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1147D-69FE-6246-AA17-E5A27235A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89" y="-47616"/>
            <a:ext cx="12362581" cy="6953232"/>
          </a:xfrm>
          <a:prstGeom prst="rect">
            <a:avLst/>
          </a:prstGeom>
        </p:spPr>
      </p:pic>
      <p:pic>
        <p:nvPicPr>
          <p:cNvPr id="10" name="Picture 9" descr="GCFblgrnLogoRGB.eps">
            <a:extLst>
              <a:ext uri="{FF2B5EF4-FFF2-40B4-BE49-F238E27FC236}">
                <a16:creationId xmlns:a16="http://schemas.microsoft.com/office/drawing/2014/main" id="{722F94F1-4335-3747-BA2A-00878F8C6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875" y="2510473"/>
            <a:ext cx="35814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4E90A-9D5C-3C47-B311-3A2F5541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E672C-4E02-E949-A6CC-C1B746DB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E28D0-66CD-634E-8672-42806648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48857C-A55C-4745-AE2C-18AF94C34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8F32A5-4372-8248-B19A-E9F8D27E5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977" y="2371068"/>
            <a:ext cx="3093059" cy="19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A2A3-1F8E-4C32-AEE1-13F04213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4AE1-0305-4C91-A3D1-BD58AA369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CB041-2A11-49F1-A0A6-8A68FD57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D56A4-5D89-4B6A-9461-6E48DFD7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DA85-1C39-4CF2-B599-8FD5382B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4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D8DB-2F30-8D37-828A-3FA8EE9B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58902-30D5-A235-69AA-61724916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74739-63F4-064F-711C-9FBCE167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41257-0CF4-150F-8E4C-CF6FF9A8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1B76C-C329-5B63-723E-BD158FDD4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07644-4BE6-75D5-282B-D6FBF81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9CAFE3-E102-80B6-C95B-96F21CB8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612F6-A900-B759-35E6-E2112EC8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C404-5923-52B7-6EF6-00DD4F94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5E619-D244-E5B8-EDFD-A821A1F2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3C1CA-47B5-C6C5-AFF4-5531581B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ED2FF-E183-A8F0-860B-BF897140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1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94913-3543-51BD-B4D2-0417F8AE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D5972D-849B-E446-5DEA-B869D98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98328-16A8-64CE-4BBB-09B8AA2D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316E-FB83-AD0B-0E79-AD161672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114B-1E21-3252-F936-8381343E3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D3877-D774-6670-D4F2-98B0D2060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9760E-FB25-7785-4E32-4937A153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BC0A2-5C4B-A00C-2762-01715DDC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38553-7B63-D54B-167D-60189EC1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9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7ADC-3A95-5023-8972-3EA2A476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7B071-89FB-3A9C-7732-55C6719C8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48B71-A4D6-1F4F-89B7-224FCF34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792E5-AF1F-E3C6-464E-E88BA5DF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17CD0-C9F4-CD81-8330-A11FC6C1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57FF4-9925-23C3-5C07-B5EC9138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24E05D-EF10-8292-B04A-EEEF73E3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F58DB-61C3-A7E3-138B-53605AA01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5729-0638-E655-AA44-72BFF3C2C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3817F-A18D-3EBE-EA59-87DEA0C1B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24D9-F9B9-1D72-7A1E-8B5238DC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B110A1F-A493-5340-A4C7-40715A72A40A}"/>
              </a:ext>
            </a:extLst>
          </p:cNvPr>
          <p:cNvSpPr txBox="1">
            <a:spLocks/>
          </p:cNvSpPr>
          <p:nvPr/>
        </p:nvSpPr>
        <p:spPr>
          <a:xfrm>
            <a:off x="839787" y="836612"/>
            <a:ext cx="2437765" cy="5184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C36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endParaRPr lang="en-R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3C8698-BD43-184D-8447-CE3B636E60AF}"/>
              </a:ext>
            </a:extLst>
          </p:cNvPr>
          <p:cNvCxnSpPr>
            <a:cxnSpLocks/>
          </p:cNvCxnSpPr>
          <p:nvPr/>
        </p:nvCxnSpPr>
        <p:spPr>
          <a:xfrm>
            <a:off x="515938" y="673327"/>
            <a:ext cx="935037" cy="0"/>
          </a:xfrm>
          <a:prstGeom prst="line">
            <a:avLst/>
          </a:prstGeom>
          <a:ln w="177800">
            <a:solidFill>
              <a:srgbClr val="92C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05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2" r:id="rId18"/>
    <p:sldLayoutId id="2147483685" r:id="rId19"/>
    <p:sldLayoutId id="2147483687" r:id="rId20"/>
    <p:sldLayoutId id="2147483688" r:id="rId21"/>
    <p:sldLayoutId id="2147483689" r:id="rId22"/>
    <p:sldLayoutId id="2147483691" r:id="rId23"/>
    <p:sldLayoutId id="2147483721" r:id="rId24"/>
    <p:sldLayoutId id="2147483722" r:id="rId25"/>
    <p:sldLayoutId id="2147483723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45972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68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55">
          <p15:clr>
            <a:srgbClr val="F26B43"/>
          </p15:clr>
        </p15:guide>
        <p15:guide id="6" pos="325">
          <p15:clr>
            <a:srgbClr val="F26B43"/>
          </p15:clr>
        </p15:guide>
        <p15:guide id="7" pos="1481">
          <p15:clr>
            <a:srgbClr val="F26B43"/>
          </p15:clr>
        </p15:guide>
        <p15:guide id="8" pos="914">
          <p15:clr>
            <a:srgbClr val="F26B43"/>
          </p15:clr>
        </p15:guide>
        <p15:guide id="9" pos="3840">
          <p15:clr>
            <a:srgbClr val="F26B43"/>
          </p15:clr>
        </p15:guide>
        <p15:guide id="10" pos="2071">
          <p15:clr>
            <a:srgbClr val="F26B43"/>
          </p15:clr>
        </p15:guide>
        <p15:guide id="11" pos="2661">
          <p15:clr>
            <a:srgbClr val="F26B43"/>
          </p15:clr>
        </p15:guide>
        <p15:guide id="12" pos="3250">
          <p15:clr>
            <a:srgbClr val="F26B43"/>
          </p15:clr>
        </p15:guide>
        <p15:guide id="13" pos="4430">
          <p15:clr>
            <a:srgbClr val="F26B43"/>
          </p15:clr>
        </p15:guide>
        <p15:guide id="14" pos="5019">
          <p15:clr>
            <a:srgbClr val="F26B43"/>
          </p15:clr>
        </p15:guide>
        <p15:guide id="15" pos="5586">
          <p15:clr>
            <a:srgbClr val="F26B43"/>
          </p15:clr>
        </p15:guide>
        <p15:guide id="16" pos="6176">
          <p15:clr>
            <a:srgbClr val="F26B43"/>
          </p15:clr>
        </p15:guide>
        <p15:guide id="17" pos="6766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958">
          <p15:clr>
            <a:srgbClr val="F26B43"/>
          </p15:clr>
        </p15:guide>
        <p15:guide id="20" orient="horz" pos="1548">
          <p15:clr>
            <a:srgbClr val="F26B43"/>
          </p15:clr>
        </p15:guide>
        <p15:guide id="21" orient="horz" pos="2750">
          <p15:clr>
            <a:srgbClr val="F26B43"/>
          </p15:clr>
        </p15:guide>
        <p15:guide id="22" orient="horz" pos="33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22B331-6FA7-40CC-92F7-427233D6A0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8942" y="-178942"/>
            <a:ext cx="1613420" cy="197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48E9E-BDDE-4DAC-97B3-72FBCDF0D5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774" y="507626"/>
            <a:ext cx="1399698" cy="8817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5361-0333-4AE4-9C54-7B254E5D5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385C-6F1D-4CF6-A982-A6C26F440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D24B-E266-4F89-A698-93D45CFF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AD45-3DC5-4B91-88C4-F12939A2A2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0124E-F860-C441-B68F-A0DDC2603D78}"/>
              </a:ext>
            </a:extLst>
          </p:cNvPr>
          <p:cNvSpPr txBox="1"/>
          <p:nvPr/>
        </p:nvSpPr>
        <p:spPr>
          <a:xfrm>
            <a:off x="951892" y="633666"/>
            <a:ext cx="8903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spc="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072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B9668-D196-6C37-EEE0-9F59B64D4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141" y="4037338"/>
            <a:ext cx="7382139" cy="120461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b="1" dirty="0">
                <a:latin typeface="Corbel"/>
              </a:rPr>
              <a:t>Benjamin Singer </a:t>
            </a:r>
          </a:p>
          <a:p>
            <a:r>
              <a:rPr lang="en-US" i="1" dirty="0">
                <a:latin typeface="Corbel"/>
              </a:rPr>
              <a:t>Senior Forest and Land Use Specialist, Green Climate Fund</a:t>
            </a:r>
          </a:p>
          <a:p>
            <a:r>
              <a:rPr lang="en-US" b="1" dirty="0">
                <a:latin typeface="Corbel"/>
              </a:rPr>
              <a:t>IUCN Leaders’ Forum, </a:t>
            </a:r>
            <a:r>
              <a:rPr lang="en-US" b="1" dirty="0" err="1">
                <a:latin typeface="Corbel"/>
              </a:rPr>
              <a:t>Jeju</a:t>
            </a:r>
            <a:r>
              <a:rPr lang="en-US" b="1" dirty="0">
                <a:latin typeface="Corbel"/>
              </a:rPr>
              <a:t> – 14 October 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CC49CE-D584-581B-473A-7003B865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41" y="1478550"/>
            <a:ext cx="6099263" cy="120461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egoe UI"/>
                <a:cs typeface="Segoe UI"/>
              </a:rPr>
              <a:t>Ecosystem Restoration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8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0DAC8-4A6D-4072-86B0-F1A8449A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18621-ACA7-4736-9D07-17BB1E58DC2F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67ED4-E716-460D-A6C0-F942134E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3240" cy="1325563"/>
          </a:xfrm>
        </p:spPr>
        <p:txBody>
          <a:bodyPr/>
          <a:lstStyle/>
          <a:p>
            <a:r>
              <a:rPr lang="en-US" dirty="0"/>
              <a:t>Ecosystem Restoration and Climate Change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C859E4E-B6CF-48FF-459F-AD9561893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565996"/>
              </p:ext>
            </p:extLst>
          </p:nvPr>
        </p:nvGraphicFramePr>
        <p:xfrm>
          <a:off x="838200" y="1690688"/>
          <a:ext cx="1022604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2760707155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351299407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3044261129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2507626466"/>
                    </a:ext>
                  </a:extLst>
                </a:gridCol>
              </a:tblGrid>
              <a:tr h="412432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Climate Change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331470"/>
                  </a:ext>
                </a:extLst>
              </a:tr>
              <a:tr h="38149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/>
                        <a:t>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/>
                        <a:t>Adaptation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/>
                        <a:t>Co-benefits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69676"/>
                  </a:ext>
                </a:extLst>
              </a:tr>
              <a:tr h="1701830">
                <a:tc>
                  <a:txBody>
                    <a:bodyPr/>
                    <a:lstStyle/>
                    <a:p>
                      <a:r>
                        <a:rPr lang="en-US" sz="2600" b="1" dirty="0"/>
                        <a:t>Ecosystem restoration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Enhanced carbon sequestration and storage (green and blue carbon, above and below ground)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Increased resilience of: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Ecosystems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Communities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Economies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Enhanced biodiversity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Enhanced livelihoods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Reduced poverty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Increased income &amp;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36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22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AA9254-0831-AB71-5D40-4C1B4A8B27D0}"/>
              </a:ext>
            </a:extLst>
          </p:cNvPr>
          <p:cNvSpPr/>
          <p:nvPr/>
        </p:nvSpPr>
        <p:spPr>
          <a:xfrm>
            <a:off x="182880" y="379143"/>
            <a:ext cx="1737360" cy="7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7703101E-0F8D-7281-2EF0-AFCD8C5D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85" y="379143"/>
            <a:ext cx="8997515" cy="60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22141-86AD-4992-ECF2-8318F8CF629D}"/>
              </a:ext>
            </a:extLst>
          </p:cNvPr>
          <p:cNvSpPr txBox="1"/>
          <p:nvPr/>
        </p:nvSpPr>
        <p:spPr>
          <a:xfrm>
            <a:off x="3982720" y="6436831"/>
            <a:ext cx="82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Source: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Griscom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et al.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(2017). Natural climate solutions.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PNAS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114 (44) 11645-11650.</a:t>
            </a:r>
          </a:p>
        </p:txBody>
      </p:sp>
    </p:spTree>
    <p:extLst>
      <p:ext uri="{BB962C8B-B14F-4D97-AF65-F5344CB8AC3E}">
        <p14:creationId xmlns:p14="http://schemas.microsoft.com/office/powerpoint/2010/main" val="269463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F37CC5-C5CA-4AD3-B265-0806AC740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03477" y="1805077"/>
            <a:ext cx="4396055" cy="431514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  <a:latin typeface="Corbel" panose="020B0503020204020204" pitchFamily="34" charset="0"/>
              </a:rPr>
              <a:t>78 projects with Ecosystems Result Area (32 Africa, 22 LAC, 24 Asia-Pacific)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  <a:latin typeface="Corbel" panose="020B0503020204020204" pitchFamily="34" charset="0"/>
              </a:rPr>
              <a:t>GCF approved funding: USD 1.16 billion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1"/>
                </a:solidFill>
                <a:latin typeface="Corbel" panose="020B0503020204020204" pitchFamily="34" charset="0"/>
              </a:rPr>
              <a:t>Financial Instrument: Predominantly grants.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Mangroves; coral reefs – coastal protection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 Upland forests – watershed / erosion / landslide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 Wetlands – floods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413DBD-ECB6-4122-A22E-1CE79938CA9E}"/>
              </a:ext>
            </a:extLst>
          </p:cNvPr>
          <p:cNvSpPr/>
          <p:nvPr/>
        </p:nvSpPr>
        <p:spPr>
          <a:xfrm>
            <a:off x="1715669" y="378555"/>
            <a:ext cx="9220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rbel"/>
                <a:ea typeface="+mj-ea"/>
                <a:cs typeface="+mj-cs"/>
              </a:rPr>
              <a:t>Status of GCF portfolio in Ecosystems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48919F-260A-CD53-FC5F-DD66CE11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15" t="40445" r="19281" b="15723"/>
          <a:stretch/>
        </p:blipFill>
        <p:spPr>
          <a:xfrm>
            <a:off x="560798" y="1805076"/>
            <a:ext cx="6896100" cy="4315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B22B1-9583-71C7-76E0-3FC28741F3E1}"/>
              </a:ext>
            </a:extLst>
          </p:cNvPr>
          <p:cNvSpPr txBox="1"/>
          <p:nvPr/>
        </p:nvSpPr>
        <p:spPr>
          <a:xfrm>
            <a:off x="92468" y="6400800"/>
            <a:ext cx="1707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 2022, up to B.33</a:t>
            </a:r>
          </a:p>
        </p:txBody>
      </p:sp>
    </p:spTree>
    <p:extLst>
      <p:ext uri="{BB962C8B-B14F-4D97-AF65-F5344CB8AC3E}">
        <p14:creationId xmlns:p14="http://schemas.microsoft.com/office/powerpoint/2010/main" val="413777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B1EBCD2-D0D5-4022-8863-F0821AE60AE4}"/>
              </a:ext>
            </a:extLst>
          </p:cNvPr>
          <p:cNvGraphicFramePr>
            <a:graphicFrameLocks/>
          </p:cNvGraphicFramePr>
          <p:nvPr/>
        </p:nvGraphicFramePr>
        <p:xfrm>
          <a:off x="1206119" y="991088"/>
          <a:ext cx="9779762" cy="586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3F54CC8-6C0C-A5E0-BDB8-F8B1A61DF305}"/>
              </a:ext>
            </a:extLst>
          </p:cNvPr>
          <p:cNvSpPr txBox="1">
            <a:spLocks/>
          </p:cNvSpPr>
          <p:nvPr/>
        </p:nvSpPr>
        <p:spPr>
          <a:xfrm>
            <a:off x="1626748" y="323561"/>
            <a:ext cx="10431901" cy="56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5972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Ecosystem Services enhanced through GCF projects</a:t>
            </a:r>
          </a:p>
        </p:txBody>
      </p:sp>
    </p:spTree>
    <p:extLst>
      <p:ext uri="{BB962C8B-B14F-4D97-AF65-F5344CB8AC3E}">
        <p14:creationId xmlns:p14="http://schemas.microsoft.com/office/powerpoint/2010/main" val="3861884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1192F-B6C1-9D78-3867-B68F4D077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2" y="350369"/>
            <a:ext cx="2930776" cy="1959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4531F-D71F-5B75-24AA-418B2370CCED}"/>
              </a:ext>
            </a:extLst>
          </p:cNvPr>
          <p:cNvSpPr txBox="1"/>
          <p:nvPr/>
        </p:nvSpPr>
        <p:spPr>
          <a:xfrm>
            <a:off x="2133719" y="307293"/>
            <a:ext cx="1422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FP019 Ecuador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00537-0157-BB60-6047-959689BE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911"/>
          <a:stretch/>
        </p:blipFill>
        <p:spPr>
          <a:xfrm>
            <a:off x="527052" y="2575078"/>
            <a:ext cx="2930775" cy="1959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2B65DF-A040-29CB-5712-21AEE76D13A4}"/>
              </a:ext>
            </a:extLst>
          </p:cNvPr>
          <p:cNvSpPr txBox="1"/>
          <p:nvPr/>
        </p:nvSpPr>
        <p:spPr>
          <a:xfrm>
            <a:off x="2175305" y="2541240"/>
            <a:ext cx="1378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FP034 Uganda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48CAE-C700-FF65-DA44-742A98A301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94"/>
          <a:stretch/>
        </p:blipFill>
        <p:spPr>
          <a:xfrm>
            <a:off x="3709039" y="2575077"/>
            <a:ext cx="1946483" cy="1959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95406E-7B47-D57D-CA4E-4A448CEA28F0}"/>
              </a:ext>
            </a:extLst>
          </p:cNvPr>
          <p:cNvSpPr txBox="1"/>
          <p:nvPr/>
        </p:nvSpPr>
        <p:spPr>
          <a:xfrm>
            <a:off x="4627808" y="4245066"/>
            <a:ext cx="1127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FP001 Peru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F03E14-C05C-6C73-8F5B-F2FA14AB3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643" y="337187"/>
            <a:ext cx="2134754" cy="1954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A08DD-F5B9-67BC-FE24-C32306264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53" r="2059"/>
          <a:stretch/>
        </p:blipFill>
        <p:spPr>
          <a:xfrm>
            <a:off x="5879811" y="2575076"/>
            <a:ext cx="2990472" cy="1959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AE32DD-580C-0757-38C5-B6F9A946D8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87"/>
          <a:stretch/>
        </p:blipFill>
        <p:spPr>
          <a:xfrm>
            <a:off x="9243162" y="315520"/>
            <a:ext cx="2303593" cy="2960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87431C-9EE6-0736-6007-7549121C394F}"/>
              </a:ext>
            </a:extLst>
          </p:cNvPr>
          <p:cNvSpPr txBox="1"/>
          <p:nvPr/>
        </p:nvSpPr>
        <p:spPr>
          <a:xfrm>
            <a:off x="9148195" y="2985599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FP117 Lao PDR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720311-E794-07AE-4ACE-507218A74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2912" y="337187"/>
            <a:ext cx="2945881" cy="19725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54CFEC-C793-08CF-C697-39FEA7C248A4}"/>
              </a:ext>
            </a:extLst>
          </p:cNvPr>
          <p:cNvSpPr txBox="1"/>
          <p:nvPr/>
        </p:nvSpPr>
        <p:spPr>
          <a:xfrm>
            <a:off x="5168818" y="2020208"/>
            <a:ext cx="1549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FP111 Honduras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BBF8D-C9EC-5464-A71B-02319AEE7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29" t="14185" r="13557" b="10005"/>
          <a:stretch/>
        </p:blipFill>
        <p:spPr>
          <a:xfrm>
            <a:off x="9250546" y="3429000"/>
            <a:ext cx="2303592" cy="19030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D51FC7-D1C4-148D-000C-7890CF799EAA}"/>
              </a:ext>
            </a:extLst>
          </p:cNvPr>
          <p:cNvSpPr txBox="1"/>
          <p:nvPr/>
        </p:nvSpPr>
        <p:spPr>
          <a:xfrm>
            <a:off x="9165779" y="5039519"/>
            <a:ext cx="1776262" cy="34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FP087 Guatemala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82BBC8-EEA8-7595-C47C-569FD2C4F24D}"/>
              </a:ext>
            </a:extLst>
          </p:cNvPr>
          <p:cNvSpPr txBox="1"/>
          <p:nvPr/>
        </p:nvSpPr>
        <p:spPr>
          <a:xfrm>
            <a:off x="5785664" y="4248812"/>
            <a:ext cx="1463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SAP023 Mexico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32389C-4ADB-F52D-3775-7FA3DED9C1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596"/>
          <a:stretch/>
        </p:blipFill>
        <p:spPr>
          <a:xfrm>
            <a:off x="527052" y="4658252"/>
            <a:ext cx="2930775" cy="19717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57359B-C858-B2DC-43F4-75F39AB35184}"/>
              </a:ext>
            </a:extLst>
          </p:cNvPr>
          <p:cNvSpPr txBox="1"/>
          <p:nvPr/>
        </p:nvSpPr>
        <p:spPr>
          <a:xfrm>
            <a:off x="433564" y="6342962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FP120 Chile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384E30-44CB-C074-A1F0-60AC3742215A}"/>
              </a:ext>
            </a:extLst>
          </p:cNvPr>
          <p:cNvSpPr txBox="1"/>
          <p:nvPr/>
        </p:nvSpPr>
        <p:spPr>
          <a:xfrm>
            <a:off x="7626788" y="295585"/>
            <a:ext cx="1486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highlight>
                  <a:srgbClr val="FF0000"/>
                </a:highlight>
              </a:rPr>
              <a:t>FP022 Morocco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D08866-ABBF-B36D-CC59-E9FD10D9E4D8}"/>
              </a:ext>
            </a:extLst>
          </p:cNvPr>
          <p:cNvSpPr txBox="1"/>
          <p:nvPr/>
        </p:nvSpPr>
        <p:spPr>
          <a:xfrm>
            <a:off x="4018316" y="4780939"/>
            <a:ext cx="4844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GCF Ecosystem and Forest Projects 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</a:b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under implementation</a:t>
            </a:r>
          </a:p>
          <a:p>
            <a:pPr algn="ctr"/>
            <a:endParaRPr lang="en-US" sz="2000" dirty="0">
              <a:latin typeface="Corbel" panose="020B0503020204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Restoration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Conservation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>
                <a:latin typeface="Corbel" panose="020B0503020204020204" pitchFamily="34" charset="0"/>
              </a:rPr>
              <a:t>Sustainable management</a:t>
            </a:r>
          </a:p>
        </p:txBody>
      </p:sp>
    </p:spTree>
    <p:extLst>
      <p:ext uri="{BB962C8B-B14F-4D97-AF65-F5344CB8AC3E}">
        <p14:creationId xmlns:p14="http://schemas.microsoft.com/office/powerpoint/2010/main" val="163175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CA306A-524D-4C25-BCD3-CA7ACD8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18621-ACA7-4736-9D07-17BB1E58DC2F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DACCB0-E05D-44DF-A37E-FA2DBFF9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potential of Blue carbon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06A62-884E-4032-BAC5-FBD60CE46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1"/>
          <a:stretch/>
        </p:blipFill>
        <p:spPr bwMode="auto">
          <a:xfrm>
            <a:off x="355861" y="1759053"/>
            <a:ext cx="6612123" cy="43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A1806-58B7-4A08-B60A-7E4B4B3D76BB}"/>
              </a:ext>
            </a:extLst>
          </p:cNvPr>
          <p:cNvSpPr txBox="1"/>
          <p:nvPr/>
        </p:nvSpPr>
        <p:spPr>
          <a:xfrm>
            <a:off x="7228703" y="1690688"/>
            <a:ext cx="4760037" cy="473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carbon ecosystems </a:t>
            </a:r>
            <a:b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(seagrass meadows, tidal marshes and mangrove forests):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Sequester carbon 10 times faster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than mature tropical forests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 3 to 5 times more carbon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tropical forests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Co-benefits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considerable for biodiversity, coastal adaptation, livelihoods &amp; food security. They can 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drive price of carbon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49B0C-58B7-4841-960D-C14E467101DC}"/>
              </a:ext>
            </a:extLst>
          </p:cNvPr>
          <p:cNvSpPr txBox="1"/>
          <p:nvPr/>
        </p:nvSpPr>
        <p:spPr>
          <a:xfrm>
            <a:off x="2274327" y="6017796"/>
            <a:ext cx="469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Source: Coastal blue carbon and Article 6. IUCN, 2018</a:t>
            </a:r>
          </a:p>
        </p:txBody>
      </p:sp>
    </p:spTree>
    <p:extLst>
      <p:ext uri="{BB962C8B-B14F-4D97-AF65-F5344CB8AC3E}">
        <p14:creationId xmlns:p14="http://schemas.microsoft.com/office/powerpoint/2010/main" val="224177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0DAC8-4A6D-4072-86B0-F1A8449A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18621-ACA7-4736-9D07-17BB1E58DC2F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67ED4-E716-460D-A6C0-F942134E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3240" cy="1325563"/>
          </a:xfrm>
        </p:spPr>
        <p:txBody>
          <a:bodyPr/>
          <a:lstStyle/>
          <a:p>
            <a:r>
              <a:rPr lang="en-US" dirty="0"/>
              <a:t>Voluntary carbon markets: Volumes and prices per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4FBED-A464-4AED-BB38-8FCF1019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34" y="1583438"/>
            <a:ext cx="10385666" cy="5274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ECCEB-EFE4-4AB8-B7E1-C33F132C397B}"/>
              </a:ext>
            </a:extLst>
          </p:cNvPr>
          <p:cNvSpPr txBox="1"/>
          <p:nvPr/>
        </p:nvSpPr>
        <p:spPr>
          <a:xfrm>
            <a:off x="7921128" y="6463600"/>
            <a:ext cx="4270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Source: State of Voluntary Carbon Markets 2021 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D8CA7E3-455E-4B68-AC31-6E54116B86E2}"/>
              </a:ext>
            </a:extLst>
          </p:cNvPr>
          <p:cNvSpPr/>
          <p:nvPr/>
        </p:nvSpPr>
        <p:spPr>
          <a:xfrm rot="3125601" flipH="1">
            <a:off x="3454278" y="2321804"/>
            <a:ext cx="1151647" cy="1663547"/>
          </a:xfrm>
          <a:prstGeom prst="arc">
            <a:avLst>
              <a:gd name="adj1" fmla="val 16478455"/>
              <a:gd name="adj2" fmla="val 0"/>
            </a:avLst>
          </a:prstGeom>
          <a:ln w="34925"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E02FF-7751-457F-826B-D89B71850340}"/>
              </a:ext>
            </a:extLst>
          </p:cNvPr>
          <p:cNvSpPr txBox="1"/>
          <p:nvPr/>
        </p:nvSpPr>
        <p:spPr>
          <a:xfrm>
            <a:off x="4500348" y="2663639"/>
            <a:ext cx="36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FLU &amp; agriculture fetch higher prices thanks to co-benefits</a:t>
            </a:r>
            <a:endParaRPr lang="en-US" b="1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2D9668E-29F0-480D-93DA-1E0288D1ABFE}"/>
              </a:ext>
            </a:extLst>
          </p:cNvPr>
          <p:cNvSpPr/>
          <p:nvPr/>
        </p:nvSpPr>
        <p:spPr>
          <a:xfrm rot="17457197" flipH="1" flipV="1">
            <a:off x="7310488" y="646491"/>
            <a:ext cx="1772979" cy="3332966"/>
          </a:xfrm>
          <a:prstGeom prst="arc">
            <a:avLst>
              <a:gd name="adj1" fmla="val 16478455"/>
              <a:gd name="adj2" fmla="val 0"/>
            </a:avLst>
          </a:prstGeom>
          <a:ln w="349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.02 - GCF_standard deck template 2021" id="{CE2E0205-6902-42EF-B477-3D9A6F4A0C93}" vid="{0B2368EF-85E4-410F-B4D9-FC9C843625C9}"/>
    </a:ext>
  </a:extLst>
</a:theme>
</file>

<file path=ppt/theme/theme3.xml><?xml version="1.0" encoding="utf-8"?>
<a:theme xmlns:a="http://schemas.openxmlformats.org/drawingml/2006/main" name="GCF presentation_theme 2019">
  <a:themeElements>
    <a:clrScheme name="GCF">
      <a:dk1>
        <a:srgbClr val="000000"/>
      </a:dk1>
      <a:lt1>
        <a:srgbClr val="FFFFFF"/>
      </a:lt1>
      <a:dk2>
        <a:srgbClr val="4C4C4C"/>
      </a:dk2>
      <a:lt2>
        <a:srgbClr val="E7E6E6"/>
      </a:lt2>
      <a:accent1>
        <a:srgbClr val="8C183B"/>
      </a:accent1>
      <a:accent2>
        <a:srgbClr val="006558"/>
      </a:accent2>
      <a:accent3>
        <a:srgbClr val="125C74"/>
      </a:accent3>
      <a:accent4>
        <a:srgbClr val="3BB0A8"/>
      </a:accent4>
      <a:accent5>
        <a:srgbClr val="89C552"/>
      </a:accent5>
      <a:accent6>
        <a:srgbClr val="0D9F49"/>
      </a:accent6>
      <a:hlink>
        <a:srgbClr val="006558"/>
      </a:hlink>
      <a:folHlink>
        <a:srgbClr val="00433A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F presentation_theme 2019" id="{C41EBE9F-3AB9-1447-9C89-636B3E653C14}" vid="{1D99CB30-282C-5A45-B918-E2C96A81FDE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217</Words>
  <Application>Microsoft Office PowerPoint</Application>
  <PresentationFormat>와이드스크린</PresentationFormat>
  <Paragraphs>59</Paragraphs>
  <Slides>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22" baseType="lpstr">
      <vt:lpstr>Verlag Bold</vt:lpstr>
      <vt:lpstr>Verlag Light</vt:lpstr>
      <vt:lpstr>맑은 고딕</vt:lpstr>
      <vt:lpstr>Arial</vt:lpstr>
      <vt:lpstr>Calibri</vt:lpstr>
      <vt:lpstr>Calibri Light</vt:lpstr>
      <vt:lpstr>Corbel</vt:lpstr>
      <vt:lpstr>Segoe UI</vt:lpstr>
      <vt:lpstr>Times New Roman</vt:lpstr>
      <vt:lpstr>Wingdings</vt:lpstr>
      <vt:lpstr>Office Theme</vt:lpstr>
      <vt:lpstr>1_Office Theme</vt:lpstr>
      <vt:lpstr>GCF presentation_theme 2019</vt:lpstr>
      <vt:lpstr>Ecosystem Restoration</vt:lpstr>
      <vt:lpstr>Ecosystem Restoration and Climate Change</vt:lpstr>
      <vt:lpstr>PowerPoint 프레젠테이션</vt:lpstr>
      <vt:lpstr>PowerPoint 프레젠테이션</vt:lpstr>
      <vt:lpstr>PowerPoint 프레젠테이션</vt:lpstr>
      <vt:lpstr>PowerPoint 프레젠테이션</vt:lpstr>
      <vt:lpstr>The potential of Blue carbon</vt:lpstr>
      <vt:lpstr>Voluntary carbon markets: Volumes and prices per sector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 Galmez Marquez</dc:creator>
  <cp:lastModifiedBy>user</cp:lastModifiedBy>
  <cp:revision>44</cp:revision>
  <dcterms:created xsi:type="dcterms:W3CDTF">2022-08-30T06:42:17Z</dcterms:created>
  <dcterms:modified xsi:type="dcterms:W3CDTF">2022-10-13T23:56:03Z</dcterms:modified>
</cp:coreProperties>
</file>